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sldIdLst>
    <p:sldId id="256" r:id="rId2"/>
    <p:sldId id="257" r:id="rId3"/>
    <p:sldId id="276" r:id="rId4"/>
    <p:sldId id="259" r:id="rId5"/>
    <p:sldId id="260" r:id="rId6"/>
    <p:sldId id="269" r:id="rId7"/>
    <p:sldId id="263" r:id="rId8"/>
    <p:sldId id="265" r:id="rId9"/>
    <p:sldId id="327" r:id="rId10"/>
    <p:sldId id="274" r:id="rId11"/>
    <p:sldId id="273" r:id="rId12"/>
    <p:sldId id="268" r:id="rId13"/>
    <p:sldId id="277" r:id="rId14"/>
    <p:sldId id="270" r:id="rId15"/>
    <p:sldId id="296" r:id="rId16"/>
    <p:sldId id="326" r:id="rId17"/>
    <p:sldId id="278" r:id="rId18"/>
    <p:sldId id="313" r:id="rId19"/>
    <p:sldId id="312" r:id="rId20"/>
    <p:sldId id="311" r:id="rId21"/>
    <p:sldId id="318" r:id="rId22"/>
    <p:sldId id="323" r:id="rId23"/>
    <p:sldId id="317" r:id="rId24"/>
    <p:sldId id="315" r:id="rId25"/>
    <p:sldId id="314" r:id="rId26"/>
    <p:sldId id="283" r:id="rId27"/>
    <p:sldId id="288" r:id="rId28"/>
    <p:sldId id="289" r:id="rId29"/>
    <p:sldId id="290" r:id="rId30"/>
    <p:sldId id="291" r:id="rId31"/>
    <p:sldId id="293" r:id="rId32"/>
    <p:sldId id="294" r:id="rId33"/>
    <p:sldId id="319" r:id="rId34"/>
    <p:sldId id="320" r:id="rId35"/>
    <p:sldId id="324" r:id="rId36"/>
    <p:sldId id="298" r:id="rId37"/>
    <p:sldId id="299" r:id="rId38"/>
    <p:sldId id="300" r:id="rId39"/>
    <p:sldId id="295" r:id="rId40"/>
    <p:sldId id="303" r:id="rId41"/>
    <p:sldId id="301" r:id="rId42"/>
    <p:sldId id="302" r:id="rId43"/>
    <p:sldId id="321" r:id="rId44"/>
    <p:sldId id="304" r:id="rId45"/>
    <p:sldId id="307" r:id="rId46"/>
    <p:sldId id="325" r:id="rId4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7B0E58-EAFA-4565-B29A-C362122D38B9}" v="25" dt="2023-05-03T16:56:04.346"/>
    <p1510:client id="{0FFD4EE3-C9EF-4E46-9432-E0A5A7DA1C94}" v="445" dt="2023-05-03T19:04:56.224"/>
    <p1510:client id="{19C39C77-387F-4370-B81A-F04D34F73859}" v="53" dt="2023-05-03T16:31:13.522"/>
    <p1510:client id="{1A35C69B-A459-4E01-9265-063927216588}" v="1054" dt="2023-04-28T15:47:58.633"/>
    <p1510:client id="{349CEDA8-9C34-45F0-99FB-8A4F8F900C56}" v="994" dt="2023-04-11T10:49:29.763"/>
    <p1510:client id="{3E111A66-495A-4A79-AA72-416F425BAD30}" v="134" dt="2023-05-02T18:15:31.940"/>
    <p1510:client id="{42B245B2-A69B-4586-96D2-9F5BCB7E2963}" v="889" dt="2023-04-11T11:24:11.891"/>
    <p1510:client id="{4B43F0B3-42B4-42EC-BEAC-DD08D4E1578E}" v="875" dt="2023-05-01T10:39:45.527"/>
    <p1510:client id="{535376F6-1261-4049-9F23-373DA5AFEF6E}" v="1186" dt="2023-04-23T18:32:28.126"/>
    <p1510:client id="{54112BD1-CADC-477C-A96E-85781C2374A4}" v="24" dt="2023-04-11T11:15:38.513"/>
    <p1510:client id="{54C25EC7-CA42-4390-AD08-8D5BF99597E4}" v="284" dt="2023-05-04T14:07:24.780"/>
    <p1510:client id="{5A00DEA4-A0FC-4218-8C2F-AD01AF4DD43B}" v="57" dt="2023-04-26T20:51:53.002"/>
    <p1510:client id="{5FF30B1C-8205-408B-A3F6-40771E6323F4}" v="1238" dt="2023-04-26T15:24:13.256"/>
    <p1510:client id="{63BE21AC-30D2-4990-9A16-F48C476A47B3}" v="107" dt="2023-05-04T15:48:53.089"/>
    <p1510:client id="{63DD36AF-39BC-4B8F-AD6F-0187C78EECAB}" v="104" dt="2023-05-04T07:36:13.800"/>
    <p1510:client id="{6997AF52-4CE9-48F4-950C-C6260E4225B2}" v="21" dt="2023-04-12T13:03:33.017"/>
    <p1510:client id="{6AC867B6-D350-4033-BB3A-ACC681F2C08E}" v="466" dt="2023-04-24T08:04:50.442"/>
    <p1510:client id="{975D2136-E8F2-4CC8-8DA8-8CB5D497214A}" v="570" dt="2023-04-24T12:20:20.473"/>
    <p1510:client id="{B77B4E41-6C0C-4D3A-9655-5CEA4E8F8E96}" v="184" dt="2023-04-26T20:48:19.557"/>
    <p1510:client id="{BB1C82ED-EA47-4368-A95E-3EC41225CEBF}" v="131" dt="2023-04-26T20:40:46.367"/>
    <p1510:client id="{C1B1710E-3990-4458-8D58-591A44D5F6D5}" v="2717" dt="2023-05-03T14:40:39.646"/>
    <p1510:client id="{D4511C2D-DCD9-48A2-AF33-F56D9F352F75}" v="211" dt="2023-05-02T08:23:14.047"/>
    <p1510:client id="{DE087C2C-2560-4BB6-B203-F6B2B66E7F3A}" v="643" dt="2023-04-24T08:18:20.198"/>
    <p1510:client id="{E344A1CA-7B13-4534-94A5-1A5F049589D4}" v="1772" dt="2023-04-27T10:24:47.593"/>
    <p1510:client id="{EACCBA7C-5EED-4874-A98F-F47ACB2803DB}" v="1369" dt="2023-04-26T13:45:26.588"/>
    <p1510:client id="{EF79B160-50DC-4EF8-AFA8-220631380F4B}" v="145" dt="2023-05-01T07:24:41.415"/>
    <p1510:client id="{FB36FF0E-45BA-426B-90D3-2543C0682BA2}" v="463" dt="2023-04-26T14:40:55.662"/>
    <p1510:client id="{FBDABC6F-ECAF-49D2-B97D-9A5C8847D1EE}" v="331" dt="2023-05-01T06:55:17.6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Средний стиль 1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819215-65D7-4150-A026-41BB34E0DA07}" type="doc">
      <dgm:prSet loTypeId="urn:microsoft.com/office/officeart/2005/8/layout/vList2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C6E7B5D-0FEF-428A-B582-DCD3826B9BC6}">
      <dgm:prSet/>
      <dgm:spPr/>
      <dgm:t>
        <a:bodyPr/>
        <a:lstStyle/>
        <a:p>
          <a:r>
            <a:rPr lang="ru-RU"/>
            <a:t>Введение</a:t>
          </a:r>
          <a:endParaRPr lang="en-US"/>
        </a:p>
      </dgm:t>
    </dgm:pt>
    <dgm:pt modelId="{317B1B39-A357-4100-A5AD-B5EC5641DEB2}" type="parTrans" cxnId="{2CC6DF20-9A3C-414B-A43C-3ACA30A9A9CE}">
      <dgm:prSet/>
      <dgm:spPr/>
      <dgm:t>
        <a:bodyPr/>
        <a:lstStyle/>
        <a:p>
          <a:endParaRPr lang="en-US"/>
        </a:p>
      </dgm:t>
    </dgm:pt>
    <dgm:pt modelId="{388BA642-51D6-4DD3-9B1F-CC09B47FCBEE}" type="sibTrans" cxnId="{2CC6DF20-9A3C-414B-A43C-3ACA30A9A9CE}">
      <dgm:prSet/>
      <dgm:spPr/>
      <dgm:t>
        <a:bodyPr/>
        <a:lstStyle/>
        <a:p>
          <a:endParaRPr lang="en-US"/>
        </a:p>
      </dgm:t>
    </dgm:pt>
    <dgm:pt modelId="{B4B8D94F-29DB-4D0B-B8DC-688E11F9861E}">
      <dgm:prSet/>
      <dgm:spPr/>
      <dgm:t>
        <a:bodyPr/>
        <a:lstStyle/>
        <a:p>
          <a:r>
            <a:rPr lang="ru-RU"/>
            <a:t>Актуальность</a:t>
          </a:r>
          <a:endParaRPr lang="en-US"/>
        </a:p>
      </dgm:t>
    </dgm:pt>
    <dgm:pt modelId="{FAAA35B3-88FD-45DA-9F93-DD4C10A0DD2E}" type="parTrans" cxnId="{6AA8F7C8-EE9F-4187-A59D-57E300354D48}">
      <dgm:prSet/>
      <dgm:spPr/>
      <dgm:t>
        <a:bodyPr/>
        <a:lstStyle/>
        <a:p>
          <a:endParaRPr lang="en-US"/>
        </a:p>
      </dgm:t>
    </dgm:pt>
    <dgm:pt modelId="{9412BB6F-90A3-463D-8E48-270817BD4FBD}" type="sibTrans" cxnId="{6AA8F7C8-EE9F-4187-A59D-57E300354D48}">
      <dgm:prSet/>
      <dgm:spPr/>
      <dgm:t>
        <a:bodyPr/>
        <a:lstStyle/>
        <a:p>
          <a:endParaRPr lang="en-US"/>
        </a:p>
      </dgm:t>
    </dgm:pt>
    <dgm:pt modelId="{B3924D0B-1D3E-4FBD-96E5-3F06298CD4C9}">
      <dgm:prSet/>
      <dgm:spPr/>
      <dgm:t>
        <a:bodyPr/>
        <a:lstStyle/>
        <a:p>
          <a:r>
            <a:rPr lang="ru-RU"/>
            <a:t>Постановка задачи</a:t>
          </a:r>
          <a:endParaRPr lang="en-US"/>
        </a:p>
      </dgm:t>
    </dgm:pt>
    <dgm:pt modelId="{91D087A0-932B-48B2-9151-6BBA02CA591A}" type="parTrans" cxnId="{0AC69599-B7EB-47DE-A1BB-1963860ECA07}">
      <dgm:prSet/>
      <dgm:spPr/>
      <dgm:t>
        <a:bodyPr/>
        <a:lstStyle/>
        <a:p>
          <a:endParaRPr lang="en-US"/>
        </a:p>
      </dgm:t>
    </dgm:pt>
    <dgm:pt modelId="{803FC750-1DD7-4EAE-A693-06190B9EAB52}" type="sibTrans" cxnId="{0AC69599-B7EB-47DE-A1BB-1963860ECA07}">
      <dgm:prSet/>
      <dgm:spPr/>
      <dgm:t>
        <a:bodyPr/>
        <a:lstStyle/>
        <a:p>
          <a:endParaRPr lang="en-US"/>
        </a:p>
      </dgm:t>
    </dgm:pt>
    <dgm:pt modelId="{CFDF17DD-FDB4-4F48-B459-5D6B197C80EE}">
      <dgm:prSet/>
      <dgm:spPr/>
      <dgm:t>
        <a:bodyPr/>
        <a:lstStyle/>
        <a:p>
          <a:r>
            <a:rPr lang="ru-RU"/>
            <a:t>Обзор</a:t>
          </a:r>
          <a:endParaRPr lang="en-US"/>
        </a:p>
      </dgm:t>
    </dgm:pt>
    <dgm:pt modelId="{BAC76D2E-A5B3-4BFE-8310-376916DA49DE}" type="parTrans" cxnId="{8C2978B4-59C4-4DCE-A112-2CA396AEAA3C}">
      <dgm:prSet/>
      <dgm:spPr/>
      <dgm:t>
        <a:bodyPr/>
        <a:lstStyle/>
        <a:p>
          <a:endParaRPr lang="en-US"/>
        </a:p>
      </dgm:t>
    </dgm:pt>
    <dgm:pt modelId="{96FA6DE9-E1C6-49CA-BB6B-E90CFFB4BEF6}" type="sibTrans" cxnId="{8C2978B4-59C4-4DCE-A112-2CA396AEAA3C}">
      <dgm:prSet/>
      <dgm:spPr/>
      <dgm:t>
        <a:bodyPr/>
        <a:lstStyle/>
        <a:p>
          <a:endParaRPr lang="en-US"/>
        </a:p>
      </dgm:t>
    </dgm:pt>
    <dgm:pt modelId="{7475CEAE-772F-4D87-9A16-3D4537DC993A}">
      <dgm:prSet/>
      <dgm:spPr/>
      <dgm:t>
        <a:bodyPr/>
        <a:lstStyle/>
        <a:p>
          <a:r>
            <a:rPr lang="ru-RU"/>
            <a:t>Результаты</a:t>
          </a:r>
          <a:endParaRPr lang="en-US"/>
        </a:p>
      </dgm:t>
    </dgm:pt>
    <dgm:pt modelId="{87FE1633-B378-48C4-A1CB-F928CED63451}" type="parTrans" cxnId="{AB93888D-210F-40C3-B743-C190B99CFD11}">
      <dgm:prSet/>
      <dgm:spPr/>
      <dgm:t>
        <a:bodyPr/>
        <a:lstStyle/>
        <a:p>
          <a:endParaRPr lang="en-US"/>
        </a:p>
      </dgm:t>
    </dgm:pt>
    <dgm:pt modelId="{1E753D3F-A509-4410-B519-C0070EE933B2}" type="sibTrans" cxnId="{AB93888D-210F-40C3-B743-C190B99CFD11}">
      <dgm:prSet/>
      <dgm:spPr/>
      <dgm:t>
        <a:bodyPr/>
        <a:lstStyle/>
        <a:p>
          <a:endParaRPr lang="en-US"/>
        </a:p>
      </dgm:t>
    </dgm:pt>
    <dgm:pt modelId="{C57D0B15-92A4-4ED0-B41F-8493DAD7137E}">
      <dgm:prSet phldr="0"/>
      <dgm:spPr/>
      <dgm:t>
        <a:bodyPr/>
        <a:lstStyle/>
        <a:p>
          <a:r>
            <a:rPr lang="ru-RU">
              <a:latin typeface="Calibri Light" panose="020F0302020204030204"/>
            </a:rPr>
            <a:t>Выводы</a:t>
          </a:r>
          <a:endParaRPr lang="ru-RU"/>
        </a:p>
      </dgm:t>
    </dgm:pt>
    <dgm:pt modelId="{D19058A9-0461-438C-B733-66EA701404A9}" type="parTrans" cxnId="{EF908ED3-CF37-485D-B221-FDF8805D9151}">
      <dgm:prSet/>
      <dgm:spPr/>
      <dgm:t>
        <a:bodyPr/>
        <a:lstStyle/>
        <a:p>
          <a:endParaRPr lang="en-US"/>
        </a:p>
      </dgm:t>
    </dgm:pt>
    <dgm:pt modelId="{EF7207AD-AB33-4D8E-A36D-5C3BD1CC7CA5}" type="sibTrans" cxnId="{EF908ED3-CF37-485D-B221-FDF8805D9151}">
      <dgm:prSet/>
      <dgm:spPr/>
      <dgm:t>
        <a:bodyPr/>
        <a:lstStyle/>
        <a:p>
          <a:endParaRPr lang="en-US"/>
        </a:p>
      </dgm:t>
    </dgm:pt>
    <dgm:pt modelId="{33A86935-12C6-4C28-A148-FE036ACA7C5E}">
      <dgm:prSet phldr="0"/>
      <dgm:spPr/>
      <dgm:t>
        <a:bodyPr/>
        <a:lstStyle/>
        <a:p>
          <a:r>
            <a:rPr lang="ru-RU">
              <a:latin typeface="Calibri Light" panose="020F0302020204030204"/>
            </a:rPr>
            <a:t>Построение решения</a:t>
          </a:r>
        </a:p>
      </dgm:t>
    </dgm:pt>
    <dgm:pt modelId="{1A8E38F9-BDA0-4215-BE54-310F5E0DE024}" type="parTrans" cxnId="{5A80FC3F-78C5-400C-9CC6-367C842821AB}">
      <dgm:prSet/>
      <dgm:spPr/>
    </dgm:pt>
    <dgm:pt modelId="{798F60E0-4059-436C-A161-C16E4D7AB886}" type="sibTrans" cxnId="{5A80FC3F-78C5-400C-9CC6-367C842821AB}">
      <dgm:prSet/>
      <dgm:spPr/>
    </dgm:pt>
    <dgm:pt modelId="{EAC8B03A-73A4-45F9-BD63-C297CCF01D03}" type="pres">
      <dgm:prSet presAssocID="{00819215-65D7-4150-A026-41BB34E0DA07}" presName="linear" presStyleCnt="0">
        <dgm:presLayoutVars>
          <dgm:animLvl val="lvl"/>
          <dgm:resizeHandles val="exact"/>
        </dgm:presLayoutVars>
      </dgm:prSet>
      <dgm:spPr/>
    </dgm:pt>
    <dgm:pt modelId="{FF164CF1-54C2-4823-B275-4EC01FD48254}" type="pres">
      <dgm:prSet presAssocID="{DC6E7B5D-0FEF-428A-B582-DCD3826B9BC6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DAB91E77-3E67-4DC4-8360-FA850D9ED383}" type="pres">
      <dgm:prSet presAssocID="{388BA642-51D6-4DD3-9B1F-CC09B47FCBEE}" presName="spacer" presStyleCnt="0"/>
      <dgm:spPr/>
    </dgm:pt>
    <dgm:pt modelId="{75CC2A22-4F43-42AE-B629-CABA86B78F0F}" type="pres">
      <dgm:prSet presAssocID="{B4B8D94F-29DB-4D0B-B8DC-688E11F9861E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11817811-9CA1-4520-989A-60946DE94017}" type="pres">
      <dgm:prSet presAssocID="{9412BB6F-90A3-463D-8E48-270817BD4FBD}" presName="spacer" presStyleCnt="0"/>
      <dgm:spPr/>
    </dgm:pt>
    <dgm:pt modelId="{FB8D280E-4DDC-4F0B-9B53-C593A836F86B}" type="pres">
      <dgm:prSet presAssocID="{B3924D0B-1D3E-4FBD-96E5-3F06298CD4C9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099C1E46-EC96-4847-819B-F22F99CC420A}" type="pres">
      <dgm:prSet presAssocID="{803FC750-1DD7-4EAE-A693-06190B9EAB52}" presName="spacer" presStyleCnt="0"/>
      <dgm:spPr/>
    </dgm:pt>
    <dgm:pt modelId="{D26A7066-1A21-4803-9715-54AA0B2D6283}" type="pres">
      <dgm:prSet presAssocID="{CFDF17DD-FDB4-4F48-B459-5D6B197C80EE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796F2E8C-1941-439A-9CAC-F21027256415}" type="pres">
      <dgm:prSet presAssocID="{96FA6DE9-E1C6-49CA-BB6B-E90CFFB4BEF6}" presName="spacer" presStyleCnt="0"/>
      <dgm:spPr/>
    </dgm:pt>
    <dgm:pt modelId="{BF3484FD-4987-4A95-B2AF-40A2672B3B34}" type="pres">
      <dgm:prSet presAssocID="{33A86935-12C6-4C28-A148-FE036ACA7C5E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6F59E349-2805-471B-A5BC-3094E7668B1A}" type="pres">
      <dgm:prSet presAssocID="{798F60E0-4059-436C-A161-C16E4D7AB886}" presName="spacer" presStyleCnt="0"/>
      <dgm:spPr/>
    </dgm:pt>
    <dgm:pt modelId="{9E59D10F-01C1-499B-AEEF-52706116B47A}" type="pres">
      <dgm:prSet presAssocID="{7475CEAE-772F-4D87-9A16-3D4537DC993A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CA94FAD5-3DB4-4464-AA38-02EEE363E95D}" type="pres">
      <dgm:prSet presAssocID="{1E753D3F-A509-4410-B519-C0070EE933B2}" presName="spacer" presStyleCnt="0"/>
      <dgm:spPr/>
    </dgm:pt>
    <dgm:pt modelId="{40DAED0D-D22B-4E8F-A4FE-8319F190C686}" type="pres">
      <dgm:prSet presAssocID="{C57D0B15-92A4-4ED0-B41F-8493DAD7137E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2CC6DF20-9A3C-414B-A43C-3ACA30A9A9CE}" srcId="{00819215-65D7-4150-A026-41BB34E0DA07}" destId="{DC6E7B5D-0FEF-428A-B582-DCD3826B9BC6}" srcOrd="0" destOrd="0" parTransId="{317B1B39-A357-4100-A5AD-B5EC5641DEB2}" sibTransId="{388BA642-51D6-4DD3-9B1F-CC09B47FCBEE}"/>
    <dgm:cxn modelId="{98D75F3D-B766-4E0A-A449-88AEFBCC68D4}" type="presOf" srcId="{33A86935-12C6-4C28-A148-FE036ACA7C5E}" destId="{BF3484FD-4987-4A95-B2AF-40A2672B3B34}" srcOrd="0" destOrd="0" presId="urn:microsoft.com/office/officeart/2005/8/layout/vList2"/>
    <dgm:cxn modelId="{5A80FC3F-78C5-400C-9CC6-367C842821AB}" srcId="{00819215-65D7-4150-A026-41BB34E0DA07}" destId="{33A86935-12C6-4C28-A148-FE036ACA7C5E}" srcOrd="4" destOrd="0" parTransId="{1A8E38F9-BDA0-4215-BE54-310F5E0DE024}" sibTransId="{798F60E0-4059-436C-A161-C16E4D7AB886}"/>
    <dgm:cxn modelId="{F6A51340-B44A-4812-9F54-58D2A706A975}" type="presOf" srcId="{C57D0B15-92A4-4ED0-B41F-8493DAD7137E}" destId="{40DAED0D-D22B-4E8F-A4FE-8319F190C686}" srcOrd="0" destOrd="0" presId="urn:microsoft.com/office/officeart/2005/8/layout/vList2"/>
    <dgm:cxn modelId="{F8F9786B-D57C-47FD-A0C1-46B5840D9EB3}" type="presOf" srcId="{CFDF17DD-FDB4-4F48-B459-5D6B197C80EE}" destId="{D26A7066-1A21-4803-9715-54AA0B2D6283}" srcOrd="0" destOrd="0" presId="urn:microsoft.com/office/officeart/2005/8/layout/vList2"/>
    <dgm:cxn modelId="{EBA53459-FE7C-41E4-B453-6CF87D05DBB4}" type="presOf" srcId="{7475CEAE-772F-4D87-9A16-3D4537DC993A}" destId="{9E59D10F-01C1-499B-AEEF-52706116B47A}" srcOrd="0" destOrd="0" presId="urn:microsoft.com/office/officeart/2005/8/layout/vList2"/>
    <dgm:cxn modelId="{AB93888D-210F-40C3-B743-C190B99CFD11}" srcId="{00819215-65D7-4150-A026-41BB34E0DA07}" destId="{7475CEAE-772F-4D87-9A16-3D4537DC993A}" srcOrd="5" destOrd="0" parTransId="{87FE1633-B378-48C4-A1CB-F928CED63451}" sibTransId="{1E753D3F-A509-4410-B519-C0070EE933B2}"/>
    <dgm:cxn modelId="{0AC69599-B7EB-47DE-A1BB-1963860ECA07}" srcId="{00819215-65D7-4150-A026-41BB34E0DA07}" destId="{B3924D0B-1D3E-4FBD-96E5-3F06298CD4C9}" srcOrd="2" destOrd="0" parTransId="{91D087A0-932B-48B2-9151-6BBA02CA591A}" sibTransId="{803FC750-1DD7-4EAE-A693-06190B9EAB52}"/>
    <dgm:cxn modelId="{D3718DA1-2137-4EFD-9886-192DD2593BBA}" type="presOf" srcId="{00819215-65D7-4150-A026-41BB34E0DA07}" destId="{EAC8B03A-73A4-45F9-BD63-C297CCF01D03}" srcOrd="0" destOrd="0" presId="urn:microsoft.com/office/officeart/2005/8/layout/vList2"/>
    <dgm:cxn modelId="{8C2978B4-59C4-4DCE-A112-2CA396AEAA3C}" srcId="{00819215-65D7-4150-A026-41BB34E0DA07}" destId="{CFDF17DD-FDB4-4F48-B459-5D6B197C80EE}" srcOrd="3" destOrd="0" parTransId="{BAC76D2E-A5B3-4BFE-8310-376916DA49DE}" sibTransId="{96FA6DE9-E1C6-49CA-BB6B-E90CFFB4BEF6}"/>
    <dgm:cxn modelId="{A35C4EBE-77DF-4CCE-8F8D-02DF8B2AD219}" type="presOf" srcId="{B3924D0B-1D3E-4FBD-96E5-3F06298CD4C9}" destId="{FB8D280E-4DDC-4F0B-9B53-C593A836F86B}" srcOrd="0" destOrd="0" presId="urn:microsoft.com/office/officeart/2005/8/layout/vList2"/>
    <dgm:cxn modelId="{6AA8F7C8-EE9F-4187-A59D-57E300354D48}" srcId="{00819215-65D7-4150-A026-41BB34E0DA07}" destId="{B4B8D94F-29DB-4D0B-B8DC-688E11F9861E}" srcOrd="1" destOrd="0" parTransId="{FAAA35B3-88FD-45DA-9F93-DD4C10A0DD2E}" sibTransId="{9412BB6F-90A3-463D-8E48-270817BD4FBD}"/>
    <dgm:cxn modelId="{EF908ED3-CF37-485D-B221-FDF8805D9151}" srcId="{00819215-65D7-4150-A026-41BB34E0DA07}" destId="{C57D0B15-92A4-4ED0-B41F-8493DAD7137E}" srcOrd="6" destOrd="0" parTransId="{D19058A9-0461-438C-B733-66EA701404A9}" sibTransId="{EF7207AD-AB33-4D8E-A36D-5C3BD1CC7CA5}"/>
    <dgm:cxn modelId="{CEB019E5-17FA-4520-B519-8B403AB7A4E4}" type="presOf" srcId="{DC6E7B5D-0FEF-428A-B582-DCD3826B9BC6}" destId="{FF164CF1-54C2-4823-B275-4EC01FD48254}" srcOrd="0" destOrd="0" presId="urn:microsoft.com/office/officeart/2005/8/layout/vList2"/>
    <dgm:cxn modelId="{3D549FF6-69C7-4B60-9FC0-4C8C37A5F57D}" type="presOf" srcId="{B4B8D94F-29DB-4D0B-B8DC-688E11F9861E}" destId="{75CC2A22-4F43-42AE-B629-CABA86B78F0F}" srcOrd="0" destOrd="0" presId="urn:microsoft.com/office/officeart/2005/8/layout/vList2"/>
    <dgm:cxn modelId="{37B3250F-5608-45EB-8D20-A599C6E51852}" type="presParOf" srcId="{EAC8B03A-73A4-45F9-BD63-C297CCF01D03}" destId="{FF164CF1-54C2-4823-B275-4EC01FD48254}" srcOrd="0" destOrd="0" presId="urn:microsoft.com/office/officeart/2005/8/layout/vList2"/>
    <dgm:cxn modelId="{23AD4BD4-5ABE-4A1D-8ADA-7AA29CDB47A9}" type="presParOf" srcId="{EAC8B03A-73A4-45F9-BD63-C297CCF01D03}" destId="{DAB91E77-3E67-4DC4-8360-FA850D9ED383}" srcOrd="1" destOrd="0" presId="urn:microsoft.com/office/officeart/2005/8/layout/vList2"/>
    <dgm:cxn modelId="{6BBD05B2-DFBD-48E1-B238-2B054A936BE6}" type="presParOf" srcId="{EAC8B03A-73A4-45F9-BD63-C297CCF01D03}" destId="{75CC2A22-4F43-42AE-B629-CABA86B78F0F}" srcOrd="2" destOrd="0" presId="urn:microsoft.com/office/officeart/2005/8/layout/vList2"/>
    <dgm:cxn modelId="{D547FA7D-6782-4587-9292-7D88FA22C9A7}" type="presParOf" srcId="{EAC8B03A-73A4-45F9-BD63-C297CCF01D03}" destId="{11817811-9CA1-4520-989A-60946DE94017}" srcOrd="3" destOrd="0" presId="urn:microsoft.com/office/officeart/2005/8/layout/vList2"/>
    <dgm:cxn modelId="{CDDAC97B-0553-4D67-B545-03C48D0EDE07}" type="presParOf" srcId="{EAC8B03A-73A4-45F9-BD63-C297CCF01D03}" destId="{FB8D280E-4DDC-4F0B-9B53-C593A836F86B}" srcOrd="4" destOrd="0" presId="urn:microsoft.com/office/officeart/2005/8/layout/vList2"/>
    <dgm:cxn modelId="{3ACFDEE5-5B0D-4AA9-ABC5-A80214646F85}" type="presParOf" srcId="{EAC8B03A-73A4-45F9-BD63-C297CCF01D03}" destId="{099C1E46-EC96-4847-819B-F22F99CC420A}" srcOrd="5" destOrd="0" presId="urn:microsoft.com/office/officeart/2005/8/layout/vList2"/>
    <dgm:cxn modelId="{8DE55F4E-5EBC-43D3-857E-F68C3750C6F6}" type="presParOf" srcId="{EAC8B03A-73A4-45F9-BD63-C297CCF01D03}" destId="{D26A7066-1A21-4803-9715-54AA0B2D6283}" srcOrd="6" destOrd="0" presId="urn:microsoft.com/office/officeart/2005/8/layout/vList2"/>
    <dgm:cxn modelId="{D17D588D-AE9E-4BE4-BE77-B87C55DC27F5}" type="presParOf" srcId="{EAC8B03A-73A4-45F9-BD63-C297CCF01D03}" destId="{796F2E8C-1941-439A-9CAC-F21027256415}" srcOrd="7" destOrd="0" presId="urn:microsoft.com/office/officeart/2005/8/layout/vList2"/>
    <dgm:cxn modelId="{88D606D3-D598-41D1-8D30-E29358D8F514}" type="presParOf" srcId="{EAC8B03A-73A4-45F9-BD63-C297CCF01D03}" destId="{BF3484FD-4987-4A95-B2AF-40A2672B3B34}" srcOrd="8" destOrd="0" presId="urn:microsoft.com/office/officeart/2005/8/layout/vList2"/>
    <dgm:cxn modelId="{AD665A90-241E-4629-BFC2-01A2BD49F738}" type="presParOf" srcId="{EAC8B03A-73A4-45F9-BD63-C297CCF01D03}" destId="{6F59E349-2805-471B-A5BC-3094E7668B1A}" srcOrd="9" destOrd="0" presId="urn:microsoft.com/office/officeart/2005/8/layout/vList2"/>
    <dgm:cxn modelId="{804804F9-57CC-4B4B-9EC3-B89DCB462276}" type="presParOf" srcId="{EAC8B03A-73A4-45F9-BD63-C297CCF01D03}" destId="{9E59D10F-01C1-499B-AEEF-52706116B47A}" srcOrd="10" destOrd="0" presId="urn:microsoft.com/office/officeart/2005/8/layout/vList2"/>
    <dgm:cxn modelId="{3AE9EBC9-A2B7-407A-B803-18014EFDC6BF}" type="presParOf" srcId="{EAC8B03A-73A4-45F9-BD63-C297CCF01D03}" destId="{CA94FAD5-3DB4-4464-AA38-02EEE363E95D}" srcOrd="11" destOrd="0" presId="urn:microsoft.com/office/officeart/2005/8/layout/vList2"/>
    <dgm:cxn modelId="{F5A91188-F235-460F-80FC-4E0BF0511AB9}" type="presParOf" srcId="{EAC8B03A-73A4-45F9-BD63-C297CCF01D03}" destId="{40DAED0D-D22B-4E8F-A4FE-8319F190C686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8885A8-A2A9-4755-9D96-015AB03A388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3E85DD2-707F-43F3-9C94-D848899747AA}">
      <dgm:prSet/>
      <dgm:spPr/>
      <dgm:t>
        <a:bodyPr/>
        <a:lstStyle/>
        <a:p>
          <a:r>
            <a:rPr lang="ru-RU" b="1"/>
            <a:t>Логистическая регрессия </a:t>
          </a:r>
          <a:r>
            <a:rPr lang="ru-RU"/>
            <a:t>- реализации sklearn.</a:t>
          </a:r>
          <a:endParaRPr lang="en-US"/>
        </a:p>
      </dgm:t>
    </dgm:pt>
    <dgm:pt modelId="{E5A7D6B4-D4BA-4F40-8208-DCCE4EB648BD}" type="parTrans" cxnId="{63EAA4C0-4352-49A0-AB92-D6175540796D}">
      <dgm:prSet/>
      <dgm:spPr/>
      <dgm:t>
        <a:bodyPr/>
        <a:lstStyle/>
        <a:p>
          <a:endParaRPr lang="en-US"/>
        </a:p>
      </dgm:t>
    </dgm:pt>
    <dgm:pt modelId="{7407584F-6BB2-4E96-9200-42985C0D6AE9}" type="sibTrans" cxnId="{63EAA4C0-4352-49A0-AB92-D6175540796D}">
      <dgm:prSet/>
      <dgm:spPr/>
      <dgm:t>
        <a:bodyPr/>
        <a:lstStyle/>
        <a:p>
          <a:endParaRPr lang="en-US"/>
        </a:p>
      </dgm:t>
    </dgm:pt>
    <dgm:pt modelId="{E9218A8C-FE32-42DB-848A-2ABEBEF27D80}">
      <dgm:prSet/>
      <dgm:spPr/>
      <dgm:t>
        <a:bodyPr/>
        <a:lstStyle/>
        <a:p>
          <a:r>
            <a:rPr lang="ru-RU" b="1"/>
            <a:t>Случайный лес</a:t>
          </a:r>
          <a:r>
            <a:rPr lang="ru-RU"/>
            <a:t> - реализации sklearn.</a:t>
          </a:r>
          <a:endParaRPr lang="en-US"/>
        </a:p>
      </dgm:t>
    </dgm:pt>
    <dgm:pt modelId="{C6FC2AAF-667D-4395-A582-EDDF0FF6EC2F}" type="parTrans" cxnId="{B2F4B9AF-AA86-4D95-B8BD-514974537BB0}">
      <dgm:prSet/>
      <dgm:spPr/>
      <dgm:t>
        <a:bodyPr/>
        <a:lstStyle/>
        <a:p>
          <a:endParaRPr lang="en-US"/>
        </a:p>
      </dgm:t>
    </dgm:pt>
    <dgm:pt modelId="{9E19D114-1251-43C4-B878-0024C7B239C0}" type="sibTrans" cxnId="{B2F4B9AF-AA86-4D95-B8BD-514974537BB0}">
      <dgm:prSet/>
      <dgm:spPr/>
      <dgm:t>
        <a:bodyPr/>
        <a:lstStyle/>
        <a:p>
          <a:endParaRPr lang="en-US"/>
        </a:p>
      </dgm:t>
    </dgm:pt>
    <dgm:pt modelId="{AAAA77E3-DF39-4783-B3BE-9A482366F52B}">
      <dgm:prSet/>
      <dgm:spPr/>
      <dgm:t>
        <a:bodyPr/>
        <a:lstStyle/>
        <a:p>
          <a:r>
            <a:rPr lang="ru-RU" b="1"/>
            <a:t>Градиентный бустинг</a:t>
          </a:r>
          <a:r>
            <a:rPr lang="ru-RU"/>
            <a:t> - реализации Catboost.</a:t>
          </a:r>
          <a:endParaRPr lang="en-US"/>
        </a:p>
      </dgm:t>
    </dgm:pt>
    <dgm:pt modelId="{58159E3F-CF5A-474A-AB29-D5F286A03AF3}" type="parTrans" cxnId="{B6E2DD1A-A38F-47C8-8200-C053FA4456A6}">
      <dgm:prSet/>
      <dgm:spPr/>
      <dgm:t>
        <a:bodyPr/>
        <a:lstStyle/>
        <a:p>
          <a:endParaRPr lang="en-US"/>
        </a:p>
      </dgm:t>
    </dgm:pt>
    <dgm:pt modelId="{154138E6-516F-4D21-B15E-BFEF930D855B}" type="sibTrans" cxnId="{B6E2DD1A-A38F-47C8-8200-C053FA4456A6}">
      <dgm:prSet/>
      <dgm:spPr/>
      <dgm:t>
        <a:bodyPr/>
        <a:lstStyle/>
        <a:p>
          <a:endParaRPr lang="en-US"/>
        </a:p>
      </dgm:t>
    </dgm:pt>
    <dgm:pt modelId="{325000E3-B111-4DA3-AB61-B0D6D271870E}">
      <dgm:prSet/>
      <dgm:spPr/>
      <dgm:t>
        <a:bodyPr/>
        <a:lstStyle/>
        <a:p>
          <a:r>
            <a:rPr lang="ru-RU" b="1"/>
            <a:t>Многослойный персептрон</a:t>
          </a:r>
          <a:r>
            <a:rPr lang="ru-RU"/>
            <a:t> - реализации sklearn.</a:t>
          </a:r>
          <a:endParaRPr lang="en-US"/>
        </a:p>
      </dgm:t>
    </dgm:pt>
    <dgm:pt modelId="{5D963956-4D98-44AB-943D-064A5BC002A7}" type="parTrans" cxnId="{63711ABA-1591-48BC-984B-D392F88D18C2}">
      <dgm:prSet/>
      <dgm:spPr/>
      <dgm:t>
        <a:bodyPr/>
        <a:lstStyle/>
        <a:p>
          <a:endParaRPr lang="en-US"/>
        </a:p>
      </dgm:t>
    </dgm:pt>
    <dgm:pt modelId="{29253AE9-1D84-47AF-A7AB-32951D26A81F}" type="sibTrans" cxnId="{63711ABA-1591-48BC-984B-D392F88D18C2}">
      <dgm:prSet/>
      <dgm:spPr/>
      <dgm:t>
        <a:bodyPr/>
        <a:lstStyle/>
        <a:p>
          <a:endParaRPr lang="en-US"/>
        </a:p>
      </dgm:t>
    </dgm:pt>
    <dgm:pt modelId="{EBED9D84-7D70-4A93-849C-171DD97BF90F}" type="pres">
      <dgm:prSet presAssocID="{AF8885A8-A2A9-4755-9D96-015AB03A3884}" presName="vert0" presStyleCnt="0">
        <dgm:presLayoutVars>
          <dgm:dir/>
          <dgm:animOne val="branch"/>
          <dgm:animLvl val="lvl"/>
        </dgm:presLayoutVars>
      </dgm:prSet>
      <dgm:spPr/>
    </dgm:pt>
    <dgm:pt modelId="{E1177781-122D-4428-BB04-0CEBB1A4A0D9}" type="pres">
      <dgm:prSet presAssocID="{A3E85DD2-707F-43F3-9C94-D848899747AA}" presName="thickLine" presStyleLbl="alignNode1" presStyleIdx="0" presStyleCnt="4"/>
      <dgm:spPr/>
    </dgm:pt>
    <dgm:pt modelId="{12A9A62F-4CE1-4237-8D65-A2F51C8F1A0F}" type="pres">
      <dgm:prSet presAssocID="{A3E85DD2-707F-43F3-9C94-D848899747AA}" presName="horz1" presStyleCnt="0"/>
      <dgm:spPr/>
    </dgm:pt>
    <dgm:pt modelId="{A4540E41-B8F3-432F-80AA-7B2EB8B399D7}" type="pres">
      <dgm:prSet presAssocID="{A3E85DD2-707F-43F3-9C94-D848899747AA}" presName="tx1" presStyleLbl="revTx" presStyleIdx="0" presStyleCnt="4"/>
      <dgm:spPr/>
    </dgm:pt>
    <dgm:pt modelId="{92E6EBB7-62B3-485D-B429-F89497051781}" type="pres">
      <dgm:prSet presAssocID="{A3E85DD2-707F-43F3-9C94-D848899747AA}" presName="vert1" presStyleCnt="0"/>
      <dgm:spPr/>
    </dgm:pt>
    <dgm:pt modelId="{C5EE108A-DE6E-4407-A7EB-E102369BF689}" type="pres">
      <dgm:prSet presAssocID="{E9218A8C-FE32-42DB-848A-2ABEBEF27D80}" presName="thickLine" presStyleLbl="alignNode1" presStyleIdx="1" presStyleCnt="4"/>
      <dgm:spPr/>
    </dgm:pt>
    <dgm:pt modelId="{E8CCCA5E-2CAD-4A0A-AE62-D342265B9C45}" type="pres">
      <dgm:prSet presAssocID="{E9218A8C-FE32-42DB-848A-2ABEBEF27D80}" presName="horz1" presStyleCnt="0"/>
      <dgm:spPr/>
    </dgm:pt>
    <dgm:pt modelId="{390BF6CA-9E7A-4EE9-9738-48AB5BFDBC29}" type="pres">
      <dgm:prSet presAssocID="{E9218A8C-FE32-42DB-848A-2ABEBEF27D80}" presName="tx1" presStyleLbl="revTx" presStyleIdx="1" presStyleCnt="4"/>
      <dgm:spPr/>
    </dgm:pt>
    <dgm:pt modelId="{DE376C43-BAA0-4F7C-91B6-05595F6BC382}" type="pres">
      <dgm:prSet presAssocID="{E9218A8C-FE32-42DB-848A-2ABEBEF27D80}" presName="vert1" presStyleCnt="0"/>
      <dgm:spPr/>
    </dgm:pt>
    <dgm:pt modelId="{19589BA8-B621-4BA6-9310-01DDC6BEB6C9}" type="pres">
      <dgm:prSet presAssocID="{AAAA77E3-DF39-4783-B3BE-9A482366F52B}" presName="thickLine" presStyleLbl="alignNode1" presStyleIdx="2" presStyleCnt="4"/>
      <dgm:spPr/>
    </dgm:pt>
    <dgm:pt modelId="{4886861B-0FD1-4F67-8778-CC883EF3A96E}" type="pres">
      <dgm:prSet presAssocID="{AAAA77E3-DF39-4783-B3BE-9A482366F52B}" presName="horz1" presStyleCnt="0"/>
      <dgm:spPr/>
    </dgm:pt>
    <dgm:pt modelId="{9984DC0D-FD9A-4FA9-A249-6BA39D4B5075}" type="pres">
      <dgm:prSet presAssocID="{AAAA77E3-DF39-4783-B3BE-9A482366F52B}" presName="tx1" presStyleLbl="revTx" presStyleIdx="2" presStyleCnt="4"/>
      <dgm:spPr/>
    </dgm:pt>
    <dgm:pt modelId="{F7F99A49-67BA-4169-B604-553119210D31}" type="pres">
      <dgm:prSet presAssocID="{AAAA77E3-DF39-4783-B3BE-9A482366F52B}" presName="vert1" presStyleCnt="0"/>
      <dgm:spPr/>
    </dgm:pt>
    <dgm:pt modelId="{999D7427-0D17-4F76-B5AC-1CDB1386108D}" type="pres">
      <dgm:prSet presAssocID="{325000E3-B111-4DA3-AB61-B0D6D271870E}" presName="thickLine" presStyleLbl="alignNode1" presStyleIdx="3" presStyleCnt="4"/>
      <dgm:spPr/>
    </dgm:pt>
    <dgm:pt modelId="{575FB6CE-D998-4A57-BADC-BD2EBB24D64B}" type="pres">
      <dgm:prSet presAssocID="{325000E3-B111-4DA3-AB61-B0D6D271870E}" presName="horz1" presStyleCnt="0"/>
      <dgm:spPr/>
    </dgm:pt>
    <dgm:pt modelId="{A62069C2-A4E2-4CEA-AD38-E75AB1406F33}" type="pres">
      <dgm:prSet presAssocID="{325000E3-B111-4DA3-AB61-B0D6D271870E}" presName="tx1" presStyleLbl="revTx" presStyleIdx="3" presStyleCnt="4"/>
      <dgm:spPr/>
    </dgm:pt>
    <dgm:pt modelId="{FE7E89AB-9585-42ED-87E9-9C26D28D5AFC}" type="pres">
      <dgm:prSet presAssocID="{325000E3-B111-4DA3-AB61-B0D6D271870E}" presName="vert1" presStyleCnt="0"/>
      <dgm:spPr/>
    </dgm:pt>
  </dgm:ptLst>
  <dgm:cxnLst>
    <dgm:cxn modelId="{B6E2DD1A-A38F-47C8-8200-C053FA4456A6}" srcId="{AF8885A8-A2A9-4755-9D96-015AB03A3884}" destId="{AAAA77E3-DF39-4783-B3BE-9A482366F52B}" srcOrd="2" destOrd="0" parTransId="{58159E3F-CF5A-474A-AB29-D5F286A03AF3}" sibTransId="{154138E6-516F-4D21-B15E-BFEF930D855B}"/>
    <dgm:cxn modelId="{3EF7A66F-6590-460D-9CE4-1752A5FCE020}" type="presOf" srcId="{325000E3-B111-4DA3-AB61-B0D6D271870E}" destId="{A62069C2-A4E2-4CEA-AD38-E75AB1406F33}" srcOrd="0" destOrd="0" presId="urn:microsoft.com/office/officeart/2008/layout/LinedList"/>
    <dgm:cxn modelId="{5D3F8097-B1C4-4B39-B961-A09898B6C70E}" type="presOf" srcId="{AAAA77E3-DF39-4783-B3BE-9A482366F52B}" destId="{9984DC0D-FD9A-4FA9-A249-6BA39D4B5075}" srcOrd="0" destOrd="0" presId="urn:microsoft.com/office/officeart/2008/layout/LinedList"/>
    <dgm:cxn modelId="{B45FC19C-00E9-4F95-A4FB-0D8F829F5F85}" type="presOf" srcId="{E9218A8C-FE32-42DB-848A-2ABEBEF27D80}" destId="{390BF6CA-9E7A-4EE9-9738-48AB5BFDBC29}" srcOrd="0" destOrd="0" presId="urn:microsoft.com/office/officeart/2008/layout/LinedList"/>
    <dgm:cxn modelId="{B2F4B9AF-AA86-4D95-B8BD-514974537BB0}" srcId="{AF8885A8-A2A9-4755-9D96-015AB03A3884}" destId="{E9218A8C-FE32-42DB-848A-2ABEBEF27D80}" srcOrd="1" destOrd="0" parTransId="{C6FC2AAF-667D-4395-A582-EDDF0FF6EC2F}" sibTransId="{9E19D114-1251-43C4-B878-0024C7B239C0}"/>
    <dgm:cxn modelId="{63711ABA-1591-48BC-984B-D392F88D18C2}" srcId="{AF8885A8-A2A9-4755-9D96-015AB03A3884}" destId="{325000E3-B111-4DA3-AB61-B0D6D271870E}" srcOrd="3" destOrd="0" parTransId="{5D963956-4D98-44AB-943D-064A5BC002A7}" sibTransId="{29253AE9-1D84-47AF-A7AB-32951D26A81F}"/>
    <dgm:cxn modelId="{63EAA4C0-4352-49A0-AB92-D6175540796D}" srcId="{AF8885A8-A2A9-4755-9D96-015AB03A3884}" destId="{A3E85DD2-707F-43F3-9C94-D848899747AA}" srcOrd="0" destOrd="0" parTransId="{E5A7D6B4-D4BA-4F40-8208-DCCE4EB648BD}" sibTransId="{7407584F-6BB2-4E96-9200-42985C0D6AE9}"/>
    <dgm:cxn modelId="{F6F576D9-7B1C-472D-9F4C-522EB47B60E5}" type="presOf" srcId="{AF8885A8-A2A9-4755-9D96-015AB03A3884}" destId="{EBED9D84-7D70-4A93-849C-171DD97BF90F}" srcOrd="0" destOrd="0" presId="urn:microsoft.com/office/officeart/2008/layout/LinedList"/>
    <dgm:cxn modelId="{729823EC-01FF-4A52-AC65-B26EE13FE175}" type="presOf" srcId="{A3E85DD2-707F-43F3-9C94-D848899747AA}" destId="{A4540E41-B8F3-432F-80AA-7B2EB8B399D7}" srcOrd="0" destOrd="0" presId="urn:microsoft.com/office/officeart/2008/layout/LinedList"/>
    <dgm:cxn modelId="{FE98CB9A-2664-4264-B3AA-F4B2CC7921A0}" type="presParOf" srcId="{EBED9D84-7D70-4A93-849C-171DD97BF90F}" destId="{E1177781-122D-4428-BB04-0CEBB1A4A0D9}" srcOrd="0" destOrd="0" presId="urn:microsoft.com/office/officeart/2008/layout/LinedList"/>
    <dgm:cxn modelId="{B9CABBAF-3EC5-4DED-8FAC-4020D698CD1B}" type="presParOf" srcId="{EBED9D84-7D70-4A93-849C-171DD97BF90F}" destId="{12A9A62F-4CE1-4237-8D65-A2F51C8F1A0F}" srcOrd="1" destOrd="0" presId="urn:microsoft.com/office/officeart/2008/layout/LinedList"/>
    <dgm:cxn modelId="{8F73FBDE-4EA1-4CC2-8511-C02322E0A29E}" type="presParOf" srcId="{12A9A62F-4CE1-4237-8D65-A2F51C8F1A0F}" destId="{A4540E41-B8F3-432F-80AA-7B2EB8B399D7}" srcOrd="0" destOrd="0" presId="urn:microsoft.com/office/officeart/2008/layout/LinedList"/>
    <dgm:cxn modelId="{684A1F9A-746D-4BBA-BE81-C222E0CF3D9F}" type="presParOf" srcId="{12A9A62F-4CE1-4237-8D65-A2F51C8F1A0F}" destId="{92E6EBB7-62B3-485D-B429-F89497051781}" srcOrd="1" destOrd="0" presId="urn:microsoft.com/office/officeart/2008/layout/LinedList"/>
    <dgm:cxn modelId="{FBCD4520-0836-442F-9BE5-03EADD750E1B}" type="presParOf" srcId="{EBED9D84-7D70-4A93-849C-171DD97BF90F}" destId="{C5EE108A-DE6E-4407-A7EB-E102369BF689}" srcOrd="2" destOrd="0" presId="urn:microsoft.com/office/officeart/2008/layout/LinedList"/>
    <dgm:cxn modelId="{514846B7-1BFB-42C6-BE62-43E8D1EABB91}" type="presParOf" srcId="{EBED9D84-7D70-4A93-849C-171DD97BF90F}" destId="{E8CCCA5E-2CAD-4A0A-AE62-D342265B9C45}" srcOrd="3" destOrd="0" presId="urn:microsoft.com/office/officeart/2008/layout/LinedList"/>
    <dgm:cxn modelId="{BD6ACB8E-DF99-43DA-901F-5D4BCB3C85DE}" type="presParOf" srcId="{E8CCCA5E-2CAD-4A0A-AE62-D342265B9C45}" destId="{390BF6CA-9E7A-4EE9-9738-48AB5BFDBC29}" srcOrd="0" destOrd="0" presId="urn:microsoft.com/office/officeart/2008/layout/LinedList"/>
    <dgm:cxn modelId="{3E37E208-1CFB-4F25-B653-70F9F32CE940}" type="presParOf" srcId="{E8CCCA5E-2CAD-4A0A-AE62-D342265B9C45}" destId="{DE376C43-BAA0-4F7C-91B6-05595F6BC382}" srcOrd="1" destOrd="0" presId="urn:microsoft.com/office/officeart/2008/layout/LinedList"/>
    <dgm:cxn modelId="{9021B17E-E8CB-4DBB-BEC9-8E9E111A10A9}" type="presParOf" srcId="{EBED9D84-7D70-4A93-849C-171DD97BF90F}" destId="{19589BA8-B621-4BA6-9310-01DDC6BEB6C9}" srcOrd="4" destOrd="0" presId="urn:microsoft.com/office/officeart/2008/layout/LinedList"/>
    <dgm:cxn modelId="{F870C4CA-1415-4585-9334-7AF06BA8F40A}" type="presParOf" srcId="{EBED9D84-7D70-4A93-849C-171DD97BF90F}" destId="{4886861B-0FD1-4F67-8778-CC883EF3A96E}" srcOrd="5" destOrd="0" presId="urn:microsoft.com/office/officeart/2008/layout/LinedList"/>
    <dgm:cxn modelId="{20C0CBD3-465C-4C69-AB10-9E1324E2DD81}" type="presParOf" srcId="{4886861B-0FD1-4F67-8778-CC883EF3A96E}" destId="{9984DC0D-FD9A-4FA9-A249-6BA39D4B5075}" srcOrd="0" destOrd="0" presId="urn:microsoft.com/office/officeart/2008/layout/LinedList"/>
    <dgm:cxn modelId="{CB81222C-463E-47F3-9412-C60B118ED36C}" type="presParOf" srcId="{4886861B-0FD1-4F67-8778-CC883EF3A96E}" destId="{F7F99A49-67BA-4169-B604-553119210D31}" srcOrd="1" destOrd="0" presId="urn:microsoft.com/office/officeart/2008/layout/LinedList"/>
    <dgm:cxn modelId="{A7AE3BC0-3F34-424A-BF45-BD183DB14DD7}" type="presParOf" srcId="{EBED9D84-7D70-4A93-849C-171DD97BF90F}" destId="{999D7427-0D17-4F76-B5AC-1CDB1386108D}" srcOrd="6" destOrd="0" presId="urn:microsoft.com/office/officeart/2008/layout/LinedList"/>
    <dgm:cxn modelId="{2F7C7968-BB03-465A-831A-0E7588D67D7F}" type="presParOf" srcId="{EBED9D84-7D70-4A93-849C-171DD97BF90F}" destId="{575FB6CE-D998-4A57-BADC-BD2EBB24D64B}" srcOrd="7" destOrd="0" presId="urn:microsoft.com/office/officeart/2008/layout/LinedList"/>
    <dgm:cxn modelId="{43AB6F58-DDB9-4546-900A-55F4ED1526DA}" type="presParOf" srcId="{575FB6CE-D998-4A57-BADC-BD2EBB24D64B}" destId="{A62069C2-A4E2-4CEA-AD38-E75AB1406F33}" srcOrd="0" destOrd="0" presId="urn:microsoft.com/office/officeart/2008/layout/LinedList"/>
    <dgm:cxn modelId="{515BEAB4-D294-4B39-B23E-D320CA2F4E5D}" type="presParOf" srcId="{575FB6CE-D998-4A57-BADC-BD2EBB24D64B}" destId="{FE7E89AB-9585-42ED-87E9-9C26D28D5AF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164CF1-54C2-4823-B275-4EC01FD48254}">
      <dsp:nvSpPr>
        <dsp:cNvPr id="0" name=""/>
        <dsp:cNvSpPr/>
      </dsp:nvSpPr>
      <dsp:spPr>
        <a:xfrm>
          <a:off x="0" y="46156"/>
          <a:ext cx="5393361" cy="55165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/>
            <a:t>Введение</a:t>
          </a:r>
          <a:endParaRPr lang="en-US" sz="2300" kern="1200"/>
        </a:p>
      </dsp:txBody>
      <dsp:txXfrm>
        <a:off x="26930" y="73086"/>
        <a:ext cx="5339501" cy="497795"/>
      </dsp:txXfrm>
    </dsp:sp>
    <dsp:sp modelId="{75CC2A22-4F43-42AE-B629-CABA86B78F0F}">
      <dsp:nvSpPr>
        <dsp:cNvPr id="0" name=""/>
        <dsp:cNvSpPr/>
      </dsp:nvSpPr>
      <dsp:spPr>
        <a:xfrm>
          <a:off x="0" y="664051"/>
          <a:ext cx="5393361" cy="551655"/>
        </a:xfrm>
        <a:prstGeom prst="roundRect">
          <a:avLst/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/>
            <a:t>Актуальность</a:t>
          </a:r>
          <a:endParaRPr lang="en-US" sz="2300" kern="1200"/>
        </a:p>
      </dsp:txBody>
      <dsp:txXfrm>
        <a:off x="26930" y="690981"/>
        <a:ext cx="5339501" cy="497795"/>
      </dsp:txXfrm>
    </dsp:sp>
    <dsp:sp modelId="{FB8D280E-4DDC-4F0B-9B53-C593A836F86B}">
      <dsp:nvSpPr>
        <dsp:cNvPr id="0" name=""/>
        <dsp:cNvSpPr/>
      </dsp:nvSpPr>
      <dsp:spPr>
        <a:xfrm>
          <a:off x="0" y="1281946"/>
          <a:ext cx="5393361" cy="551655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/>
            <a:t>Постановка задачи</a:t>
          </a:r>
          <a:endParaRPr lang="en-US" sz="2300" kern="1200"/>
        </a:p>
      </dsp:txBody>
      <dsp:txXfrm>
        <a:off x="26930" y="1308876"/>
        <a:ext cx="5339501" cy="497795"/>
      </dsp:txXfrm>
    </dsp:sp>
    <dsp:sp modelId="{D26A7066-1A21-4803-9715-54AA0B2D6283}">
      <dsp:nvSpPr>
        <dsp:cNvPr id="0" name=""/>
        <dsp:cNvSpPr/>
      </dsp:nvSpPr>
      <dsp:spPr>
        <a:xfrm>
          <a:off x="0" y="1899841"/>
          <a:ext cx="5393361" cy="551655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/>
            <a:t>Обзор</a:t>
          </a:r>
          <a:endParaRPr lang="en-US" sz="2300" kern="1200"/>
        </a:p>
      </dsp:txBody>
      <dsp:txXfrm>
        <a:off x="26930" y="1926771"/>
        <a:ext cx="5339501" cy="497795"/>
      </dsp:txXfrm>
    </dsp:sp>
    <dsp:sp modelId="{BF3484FD-4987-4A95-B2AF-40A2672B3B34}">
      <dsp:nvSpPr>
        <dsp:cNvPr id="0" name=""/>
        <dsp:cNvSpPr/>
      </dsp:nvSpPr>
      <dsp:spPr>
        <a:xfrm>
          <a:off x="0" y="2517736"/>
          <a:ext cx="5393361" cy="551655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>
              <a:latin typeface="Calibri Light" panose="020F0302020204030204"/>
            </a:rPr>
            <a:t>Построение решения</a:t>
          </a:r>
        </a:p>
      </dsp:txBody>
      <dsp:txXfrm>
        <a:off x="26930" y="2544666"/>
        <a:ext cx="5339501" cy="497795"/>
      </dsp:txXfrm>
    </dsp:sp>
    <dsp:sp modelId="{9E59D10F-01C1-499B-AEEF-52706116B47A}">
      <dsp:nvSpPr>
        <dsp:cNvPr id="0" name=""/>
        <dsp:cNvSpPr/>
      </dsp:nvSpPr>
      <dsp:spPr>
        <a:xfrm>
          <a:off x="0" y="3135631"/>
          <a:ext cx="5393361" cy="551655"/>
        </a:xfrm>
        <a:prstGeom prst="roundRect">
          <a:avLst/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/>
            <a:t>Результаты</a:t>
          </a:r>
          <a:endParaRPr lang="en-US" sz="2300" kern="1200"/>
        </a:p>
      </dsp:txBody>
      <dsp:txXfrm>
        <a:off x="26930" y="3162561"/>
        <a:ext cx="5339501" cy="497795"/>
      </dsp:txXfrm>
    </dsp:sp>
    <dsp:sp modelId="{40DAED0D-D22B-4E8F-A4FE-8319F190C686}">
      <dsp:nvSpPr>
        <dsp:cNvPr id="0" name=""/>
        <dsp:cNvSpPr/>
      </dsp:nvSpPr>
      <dsp:spPr>
        <a:xfrm>
          <a:off x="0" y="3753526"/>
          <a:ext cx="5393361" cy="55165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>
              <a:latin typeface="Calibri Light" panose="020F0302020204030204"/>
            </a:rPr>
            <a:t>Выводы</a:t>
          </a:r>
          <a:endParaRPr lang="ru-RU" sz="2300" kern="1200"/>
        </a:p>
      </dsp:txBody>
      <dsp:txXfrm>
        <a:off x="26930" y="3780456"/>
        <a:ext cx="5339501" cy="4977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177781-122D-4428-BB04-0CEBB1A4A0D9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540E41-B8F3-432F-80AA-7B2EB8B399D7}">
      <dsp:nvSpPr>
        <dsp:cNvPr id="0" name=""/>
        <dsp:cNvSpPr/>
      </dsp:nvSpPr>
      <dsp:spPr>
        <a:xfrm>
          <a:off x="0" y="0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700" b="1" kern="1200"/>
            <a:t>Логистическая регрессия </a:t>
          </a:r>
          <a:r>
            <a:rPr lang="ru-RU" sz="3700" kern="1200"/>
            <a:t>- реализации sklearn.</a:t>
          </a:r>
          <a:endParaRPr lang="en-US" sz="3700" kern="1200"/>
        </a:p>
      </dsp:txBody>
      <dsp:txXfrm>
        <a:off x="0" y="0"/>
        <a:ext cx="10515600" cy="1087834"/>
      </dsp:txXfrm>
    </dsp:sp>
    <dsp:sp modelId="{C5EE108A-DE6E-4407-A7EB-E102369BF689}">
      <dsp:nvSpPr>
        <dsp:cNvPr id="0" name=""/>
        <dsp:cNvSpPr/>
      </dsp:nvSpPr>
      <dsp:spPr>
        <a:xfrm>
          <a:off x="0" y="108783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0BF6CA-9E7A-4EE9-9738-48AB5BFDBC29}">
      <dsp:nvSpPr>
        <dsp:cNvPr id="0" name=""/>
        <dsp:cNvSpPr/>
      </dsp:nvSpPr>
      <dsp:spPr>
        <a:xfrm>
          <a:off x="0" y="1087834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700" b="1" kern="1200"/>
            <a:t>Случайный лес</a:t>
          </a:r>
          <a:r>
            <a:rPr lang="ru-RU" sz="3700" kern="1200"/>
            <a:t> - реализации sklearn.</a:t>
          </a:r>
          <a:endParaRPr lang="en-US" sz="3700" kern="1200"/>
        </a:p>
      </dsp:txBody>
      <dsp:txXfrm>
        <a:off x="0" y="1087834"/>
        <a:ext cx="10515600" cy="1087834"/>
      </dsp:txXfrm>
    </dsp:sp>
    <dsp:sp modelId="{19589BA8-B621-4BA6-9310-01DDC6BEB6C9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84DC0D-FD9A-4FA9-A249-6BA39D4B5075}">
      <dsp:nvSpPr>
        <dsp:cNvPr id="0" name=""/>
        <dsp:cNvSpPr/>
      </dsp:nvSpPr>
      <dsp:spPr>
        <a:xfrm>
          <a:off x="0" y="2175669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700" b="1" kern="1200"/>
            <a:t>Градиентный бустинг</a:t>
          </a:r>
          <a:r>
            <a:rPr lang="ru-RU" sz="3700" kern="1200"/>
            <a:t> - реализации Catboost.</a:t>
          </a:r>
          <a:endParaRPr lang="en-US" sz="3700" kern="1200"/>
        </a:p>
      </dsp:txBody>
      <dsp:txXfrm>
        <a:off x="0" y="2175669"/>
        <a:ext cx="10515600" cy="1087834"/>
      </dsp:txXfrm>
    </dsp:sp>
    <dsp:sp modelId="{999D7427-0D17-4F76-B5AC-1CDB1386108D}">
      <dsp:nvSpPr>
        <dsp:cNvPr id="0" name=""/>
        <dsp:cNvSpPr/>
      </dsp:nvSpPr>
      <dsp:spPr>
        <a:xfrm>
          <a:off x="0" y="326350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2069C2-A4E2-4CEA-AD38-E75AB1406F33}">
      <dsp:nvSpPr>
        <dsp:cNvPr id="0" name=""/>
        <dsp:cNvSpPr/>
      </dsp:nvSpPr>
      <dsp:spPr>
        <a:xfrm>
          <a:off x="0" y="3263503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700" b="1" kern="1200"/>
            <a:t>Многослойный персептрон</a:t>
          </a:r>
          <a:r>
            <a:rPr lang="ru-RU" sz="3700" kern="1200"/>
            <a:t> - реализации sklearn.</a:t>
          </a:r>
          <a:endParaRPr lang="en-US" sz="3700" kern="1200"/>
        </a:p>
      </dsp:txBody>
      <dsp:txXfrm>
        <a:off x="0" y="3263503"/>
        <a:ext cx="10515600" cy="10878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779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82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188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42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523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5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472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578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73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885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385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41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3400"/>
              <a:t>Исследование моделей машинного обучения для ассоциации космических объектов из различных спектральных диапазонов.</a:t>
            </a:r>
            <a:endParaRPr lang="en-US" sz="3400">
              <a:cs typeface="Calibri Light"/>
            </a:endParaRPr>
          </a:p>
          <a:p>
            <a:pPr algn="l"/>
            <a:endParaRPr lang="en-US" sz="3400">
              <a:cs typeface="Calibri Ligh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1004094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2000" err="1"/>
              <a:t>Тэаро</a:t>
            </a:r>
            <a:r>
              <a:rPr lang="en-US" sz="2000"/>
              <a:t> К.А., </a:t>
            </a:r>
            <a:r>
              <a:rPr lang="en-US" sz="2000" err="1"/>
              <a:t>группа</a:t>
            </a:r>
            <a:r>
              <a:rPr lang="en-US" sz="2000"/>
              <a:t> 320</a:t>
            </a:r>
            <a:endParaRPr lang="en-US" sz="2000">
              <a:ea typeface="Calibri"/>
              <a:cs typeface="Calibri"/>
            </a:endParaRPr>
          </a:p>
          <a:p>
            <a:pPr algn="l"/>
            <a:r>
              <a:rPr lang="en-US" sz="2000" err="1"/>
              <a:t>Научный</a:t>
            </a:r>
            <a:r>
              <a:rPr lang="en-US" sz="2000"/>
              <a:t> </a:t>
            </a:r>
            <a:r>
              <a:rPr lang="en-US" sz="2000" err="1"/>
              <a:t>руководитель</a:t>
            </a:r>
            <a:r>
              <a:rPr lang="en-US" sz="2000"/>
              <a:t>: </a:t>
            </a:r>
            <a:endParaRPr lang="en-US" sz="2000">
              <a:ea typeface="Calibri"/>
              <a:cs typeface="Calibri"/>
            </a:endParaRPr>
          </a:p>
          <a:p>
            <a:pPr algn="l"/>
            <a:r>
              <a:rPr lang="en-US" sz="2000"/>
              <a:t>к. ф.-</a:t>
            </a:r>
            <a:r>
              <a:rPr lang="en-US" sz="2000" err="1"/>
              <a:t>м.н</a:t>
            </a:r>
            <a:r>
              <a:rPr lang="en-US" sz="2000"/>
              <a:t>. </a:t>
            </a:r>
            <a:r>
              <a:rPr lang="en-US" sz="2000" err="1"/>
              <a:t>Мещеряков</a:t>
            </a:r>
            <a:r>
              <a:rPr lang="en-US" sz="2000"/>
              <a:t> А.В</a:t>
            </a:r>
            <a:r>
              <a:rPr lang="en-US" sz="1800"/>
              <a:t>.</a:t>
            </a:r>
            <a:endParaRPr lang="en-US" sz="1600">
              <a:ea typeface="Calibri" panose="020F0502020204030204"/>
              <a:cs typeface="Calibri"/>
            </a:endParaRPr>
          </a:p>
          <a:p>
            <a:pPr indent="-228600" algn="l">
              <a:buChar char="•"/>
            </a:pPr>
            <a:endParaRPr lang="en-US" sz="1400">
              <a:cs typeface="Calibri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400">
              <a:cs typeface="Calibri"/>
            </a:endParaRPr>
          </a:p>
        </p:txBody>
      </p:sp>
      <p:pic>
        <p:nvPicPr>
          <p:cNvPr id="5" name="Рисунок 5" descr="Изображение выглядит как звезда, ночное небо&#10;&#10;Автоматически созданное описание">
            <a:extLst>
              <a:ext uri="{FF2B5EF4-FFF2-40B4-BE49-F238E27FC236}">
                <a16:creationId xmlns:a16="http://schemas.microsoft.com/office/drawing/2014/main" id="{272282D0-6FDA-520B-795E-474CDA5FEC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76" r="31995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E25282-C65A-5D60-9400-1987686EC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/>
              <a:t>Актуальность</a:t>
            </a:r>
            <a:endParaRPr lang="en-US" sz="3200">
              <a:ea typeface="Calibri Light"/>
              <a:cs typeface="Calibri Light"/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A13AA15E-14ED-1ECC-3E44-5A313D9787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967" r="1" b="15232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1602078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AA77A9-9A96-34D0-18B3-3586037AA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>
                <a:ea typeface="Calibri Light"/>
                <a:cs typeface="Calibri Light"/>
              </a:rPr>
              <a:t>Актуальность</a:t>
            </a:r>
            <a:endParaRPr lang="ru-RU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626593-F346-D78E-B1D3-1BDCD2F09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1485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>
                <a:ea typeface="Calibri"/>
                <a:cs typeface="Calibri"/>
              </a:rPr>
              <a:t>Сопоставленные каталоги </a:t>
            </a:r>
          </a:p>
          <a:p>
            <a:r>
              <a:rPr lang="ru-RU">
                <a:ea typeface="Calibri"/>
                <a:cs typeface="Calibri"/>
              </a:rPr>
              <a:t>Позволяют построить более полную космическую карту, с более полным признаковым пространством тел</a:t>
            </a:r>
            <a:endParaRPr lang="ru-RU">
              <a:cs typeface="Calibri"/>
            </a:endParaRPr>
          </a:p>
          <a:p>
            <a:r>
              <a:rPr lang="ru-RU">
                <a:ea typeface="Calibri"/>
                <a:cs typeface="Calibri"/>
              </a:rPr>
              <a:t>Позволяют находить специфические объекты в космосе</a:t>
            </a:r>
          </a:p>
        </p:txBody>
      </p:sp>
    </p:spTree>
    <p:extLst>
      <p:ext uri="{BB962C8B-B14F-4D97-AF65-F5344CB8AC3E}">
        <p14:creationId xmlns:p14="http://schemas.microsoft.com/office/powerpoint/2010/main" val="619634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8FE5B1-A042-B6FC-F62D-73D981ABA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ru-RU" sz="4100">
                <a:cs typeface="Calibri Light"/>
              </a:rPr>
              <a:t>Актуальность машинного обучения</a:t>
            </a:r>
            <a:endParaRPr lang="ru-RU" sz="410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34D7CA-E815-7F8D-93DF-1342878A0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arenR"/>
            </a:pPr>
            <a:r>
              <a:rPr lang="ru-RU" sz="2000">
                <a:cs typeface="Calibri"/>
              </a:rPr>
              <a:t>Большое признаковое пространство</a:t>
            </a:r>
          </a:p>
          <a:p>
            <a:pPr marL="514350" indent="-514350">
              <a:buAutoNum type="arabicParenR"/>
            </a:pPr>
            <a:r>
              <a:rPr lang="ru-RU" sz="2000">
                <a:cs typeface="Calibri"/>
              </a:rPr>
              <a:t>Удобная переносимость метода на другие схожие задачи</a:t>
            </a:r>
          </a:p>
          <a:p>
            <a:pPr marL="514350" indent="-514350">
              <a:buAutoNum type="arabicParenR"/>
            </a:pPr>
            <a:r>
              <a:rPr lang="ru-RU" sz="2000">
                <a:cs typeface="Calibri"/>
              </a:rPr>
              <a:t>Возможность получить не только одну пару для каждого объекта, но и все возможные пары с их вероятностями</a:t>
            </a:r>
          </a:p>
          <a:p>
            <a:pPr marL="514350" indent="-514350">
              <a:buAutoNum type="arabicParenR"/>
            </a:pPr>
            <a:r>
              <a:rPr lang="ru-RU" sz="2000">
                <a:cs typeface="Calibri"/>
              </a:rPr>
              <a:t>Средства борьбы с пропусками данных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CB735874-AE93-CEEB-2CEB-BEB5A0FB5B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9" r="40903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6364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A00F72-EEF2-16B5-950D-155AB0E2D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/>
              <a:t>Постановка задачи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0ABD6ECD-2B27-D849-A3F6-AA24654E27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752" r="1" b="6447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324533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28FB460-D3FF-4440-A020-05982A09E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546" y="1011045"/>
            <a:ext cx="4369859" cy="4369859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D37C6C-8D3E-6EDA-967C-99C61EFD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826" y="1112969"/>
            <a:ext cx="3937298" cy="4166010"/>
          </a:xfrm>
        </p:spPr>
        <p:txBody>
          <a:bodyPr>
            <a:normAutofit/>
          </a:bodyPr>
          <a:lstStyle/>
          <a:p>
            <a:r>
              <a:rPr lang="ru-RU">
                <a:solidFill>
                  <a:srgbClr val="FFFFFF"/>
                </a:solidFill>
                <a:cs typeface="Calibri Light"/>
              </a:rPr>
              <a:t>Постановка задачи</a:t>
            </a:r>
            <a:endParaRPr lang="ru-RU">
              <a:solidFill>
                <a:srgbClr val="FFFFFF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039E0F-2DE5-87E4-7333-D6FECE3BF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20880"/>
            <a:ext cx="5257799" cy="48893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ru-RU">
              <a:ea typeface="+mn-lt"/>
              <a:cs typeface="+mn-lt"/>
            </a:endParaRPr>
          </a:p>
          <a:p>
            <a:pPr marL="0" indent="0">
              <a:buNone/>
            </a:pPr>
            <a:endParaRPr lang="ru-RU">
              <a:ea typeface="+mn-lt"/>
              <a:cs typeface="+mn-lt"/>
            </a:endParaRPr>
          </a:p>
          <a:p>
            <a:pPr marL="0" indent="0">
              <a:buNone/>
            </a:pPr>
            <a:endParaRPr lang="ru-RU">
              <a:ea typeface="+mn-lt"/>
              <a:cs typeface="+mn-lt"/>
            </a:endParaRPr>
          </a:p>
          <a:p>
            <a:pPr marL="0" indent="0">
              <a:buNone/>
            </a:pPr>
            <a:r>
              <a:rPr lang="ru-RU">
                <a:ea typeface="+mn-lt"/>
                <a:cs typeface="+mn-lt"/>
              </a:rPr>
              <a:t>Исследовать и разработать алгоритмы машинного обучения для сопоставления каталогов оптических и рентгеновских обзоров.</a:t>
            </a:r>
            <a:endParaRPr lang="ru-RU">
              <a:ea typeface="Calibri"/>
              <a:cs typeface="Calibri" panose="020F0502020204030204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18308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96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4" name="Rectangle 433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Right Triangle 435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247EAB-64FE-17DC-7EF8-DFA908B7A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ru-RU" sz="3100">
                <a:cs typeface="Calibri Light"/>
              </a:rPr>
              <a:t>Декомпозиция на подзадачи</a:t>
            </a:r>
            <a:endParaRPr lang="ru-RU" sz="3100"/>
          </a:p>
        </p:txBody>
      </p: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9" name="Объект 428">
            <a:extLst>
              <a:ext uri="{FF2B5EF4-FFF2-40B4-BE49-F238E27FC236}">
                <a16:creationId xmlns:a16="http://schemas.microsoft.com/office/drawing/2014/main" id="{849C6121-1625-863F-17B0-E14EA30AB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250811"/>
            <a:ext cx="4714221" cy="4697572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ts val="0"/>
              </a:spcBef>
            </a:pPr>
            <a:r>
              <a:rPr lang="ru-RU" sz="2200">
                <a:cs typeface="Calibri"/>
              </a:rPr>
              <a:t>Исследовать и разработать алгоритмы поиска отождествлений на основе машинного обучения</a:t>
            </a:r>
            <a:endParaRPr lang="en-US" sz="2200">
              <a:cs typeface="Calibri"/>
            </a:endParaRPr>
          </a:p>
          <a:p>
            <a:pPr marL="0" indent="0">
              <a:spcBef>
                <a:spcPts val="0"/>
              </a:spcBef>
              <a:buNone/>
            </a:pPr>
            <a:endParaRPr lang="ru-RU" sz="2200">
              <a:cs typeface="Calibri"/>
            </a:endParaRPr>
          </a:p>
          <a:p>
            <a:pPr>
              <a:spcBef>
                <a:spcPts val="0"/>
              </a:spcBef>
            </a:pPr>
            <a:r>
              <a:rPr lang="ru-RU" sz="2200">
                <a:cs typeface="Calibri"/>
              </a:rPr>
              <a:t>Применить модель и создать каталог отождествлений на основе двух крупнейших обзоров в рентгеновском и оптическом спектре.</a:t>
            </a:r>
          </a:p>
        </p:txBody>
      </p:sp>
    </p:spTree>
    <p:extLst>
      <p:ext uri="{BB962C8B-B14F-4D97-AF65-F5344CB8AC3E}">
        <p14:creationId xmlns:p14="http://schemas.microsoft.com/office/powerpoint/2010/main" val="418163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D0E3AC-64C1-36B3-C086-8FE2B05C6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5400">
                <a:ea typeface="Calibri Light"/>
                <a:cs typeface="Calibri Light"/>
              </a:rPr>
              <a:t>Неформальная постановка задачи</a:t>
            </a:r>
            <a:endParaRPr lang="ru-RU" sz="54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131FBB-E716-1F84-DDF5-2B1EF840E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>
                <a:ea typeface="Calibri"/>
                <a:cs typeface="Calibri"/>
              </a:rPr>
              <a:t>Будем искать компаньонов для рентгеновских источников:</a:t>
            </a:r>
          </a:p>
          <a:p>
            <a:r>
              <a:rPr lang="ru-RU">
                <a:ea typeface="Calibri"/>
                <a:cs typeface="Calibri"/>
              </a:rPr>
              <a:t>Из двух каталогов получаем всевозможные близкие пары</a:t>
            </a:r>
          </a:p>
          <a:p>
            <a:r>
              <a:rPr lang="ru-RU">
                <a:ea typeface="Calibri"/>
                <a:cs typeface="Calibri"/>
              </a:rPr>
              <a:t>Будет решаться задача бинарной классификации для пар рентгеновский-оптический объект</a:t>
            </a:r>
          </a:p>
          <a:p>
            <a:r>
              <a:rPr lang="ru-RU">
                <a:ea typeface="Calibri"/>
                <a:cs typeface="Calibri"/>
              </a:rPr>
              <a:t>После будет выбран для каждого рентгеновского источника наиболее вероятный компаньон</a:t>
            </a:r>
          </a:p>
          <a:p>
            <a:r>
              <a:rPr lang="ru-RU">
                <a:ea typeface="Calibri"/>
                <a:cs typeface="Calibri"/>
              </a:rPr>
              <a:t>Для каждого рентгеновского источника также будет рассчитана вероятность отсутствия компаньона</a:t>
            </a:r>
          </a:p>
        </p:txBody>
      </p:sp>
    </p:spTree>
    <p:extLst>
      <p:ext uri="{BB962C8B-B14F-4D97-AF65-F5344CB8AC3E}">
        <p14:creationId xmlns:p14="http://schemas.microsoft.com/office/powerpoint/2010/main" val="2817231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322775-6A1E-FFE0-905E-80459A7EC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/>
              <a:t>Обзор</a:t>
            </a:r>
          </a:p>
        </p:txBody>
      </p:sp>
      <p:pic>
        <p:nvPicPr>
          <p:cNvPr id="7" name="Рисунок 7" descr="Изображение выглядит как звезда&#10;&#10;Автоматически созданное описание">
            <a:extLst>
              <a:ext uri="{FF2B5EF4-FFF2-40B4-BE49-F238E27FC236}">
                <a16:creationId xmlns:a16="http://schemas.microsoft.com/office/drawing/2014/main" id="{A11D81CE-9506-D10B-7ED6-73A5A86F09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22" r="1" b="11677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92367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330F50-5696-6403-824E-5C291D8A7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ru-RU" sz="5400">
                <a:cs typeface="Calibri Light"/>
              </a:rPr>
              <a:t>План обзора</a:t>
            </a:r>
            <a:endParaRPr lang="ru-RU" sz="54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69AF48-CA17-C307-47AD-ED434D88A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914" y="2144584"/>
            <a:ext cx="10143668" cy="34355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600">
                <a:ea typeface="Calibri"/>
                <a:cs typeface="Calibri"/>
              </a:rPr>
              <a:t>Каталоги</a:t>
            </a:r>
          </a:p>
          <a:p>
            <a:r>
              <a:rPr lang="ru-RU" sz="3600">
                <a:ea typeface="Calibri"/>
                <a:cs typeface="Calibri"/>
              </a:rPr>
              <a:t>Существующие решения</a:t>
            </a:r>
          </a:p>
          <a:p>
            <a:r>
              <a:rPr lang="ru-RU" sz="3600">
                <a:ea typeface="Calibri"/>
                <a:cs typeface="Calibri"/>
              </a:rPr>
              <a:t>Инструменты для составления решения</a:t>
            </a:r>
          </a:p>
        </p:txBody>
      </p:sp>
    </p:spTree>
    <p:extLst>
      <p:ext uri="{BB962C8B-B14F-4D97-AF65-F5344CB8AC3E}">
        <p14:creationId xmlns:p14="http://schemas.microsoft.com/office/powerpoint/2010/main" val="3680222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8C2682-BBDB-4D58-9206-2B867515B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ea typeface="Calibri Light"/>
                <a:cs typeface="Calibri Light"/>
              </a:rPr>
              <a:t>                                 Каталоги</a:t>
            </a:r>
            <a:endParaRPr lang="ru-RU"/>
          </a:p>
        </p:txBody>
      </p:sp>
      <p:pic>
        <p:nvPicPr>
          <p:cNvPr id="4" name="Рисунок 4" descr="Изображение выглядит как на открытом воздухе, небо, день&#10;&#10;Автоматически созданное описание">
            <a:extLst>
              <a:ext uri="{FF2B5EF4-FFF2-40B4-BE49-F238E27FC236}">
                <a16:creationId xmlns:a16="http://schemas.microsoft.com/office/drawing/2014/main" id="{CF322BE9-619A-FDA9-6BC6-65A40352D6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716" y="2225359"/>
            <a:ext cx="3374552" cy="2489295"/>
          </a:xfrm>
        </p:spPr>
      </p:pic>
      <p:pic>
        <p:nvPicPr>
          <p:cNvPr id="5" name="Рисунок 5" descr="Изображение выглядит как спутник, транспорт&#10;&#10;Автоматически созданное описание">
            <a:extLst>
              <a:ext uri="{FF2B5EF4-FFF2-40B4-BE49-F238E27FC236}">
                <a16:creationId xmlns:a16="http://schemas.microsoft.com/office/drawing/2014/main" id="{FD8F164C-A388-0821-5F3F-D8AF60DD7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490" y="2222373"/>
            <a:ext cx="3721289" cy="2481493"/>
          </a:xfrm>
          <a:prstGeom prst="rect">
            <a:avLst/>
          </a:prstGeom>
        </p:spPr>
      </p:pic>
      <p:pic>
        <p:nvPicPr>
          <p:cNvPr id="6" name="Рисунок 6" descr="Изображение выглядит как спутник, транспорт&#10;&#10;Автоматически созданное описание">
            <a:extLst>
              <a:ext uri="{FF2B5EF4-FFF2-40B4-BE49-F238E27FC236}">
                <a16:creationId xmlns:a16="http://schemas.microsoft.com/office/drawing/2014/main" id="{D8ACD2AD-A1DB-25D0-A17F-96F9FC110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580" y="2223970"/>
            <a:ext cx="3721289" cy="25010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41201D-06D1-6A92-4F12-D12FAA3FDA43}"/>
              </a:ext>
            </a:extLst>
          </p:cNvPr>
          <p:cNvSpPr txBox="1"/>
          <p:nvPr/>
        </p:nvSpPr>
        <p:spPr>
          <a:xfrm>
            <a:off x="1324969" y="4989961"/>
            <a:ext cx="304231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2400" err="1">
                <a:cs typeface="Calibri"/>
              </a:rPr>
              <a:t>Pan</a:t>
            </a:r>
            <a:r>
              <a:rPr lang="ru-RU" sz="2400">
                <a:cs typeface="Calibri"/>
              </a:rPr>
              <a:t>-STARRS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6E3DDF-C4CB-66BD-8D8A-9915B4EFB76B}"/>
              </a:ext>
            </a:extLst>
          </p:cNvPr>
          <p:cNvSpPr txBox="1"/>
          <p:nvPr/>
        </p:nvSpPr>
        <p:spPr>
          <a:xfrm>
            <a:off x="5359589" y="4984276"/>
            <a:ext cx="237414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2400" err="1">
                <a:cs typeface="Calibri"/>
              </a:rPr>
              <a:t>Chandra</a:t>
            </a:r>
            <a:endParaRPr lang="ru-RU" sz="240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29C15A-54E2-E9DF-485D-011D064F8336}"/>
              </a:ext>
            </a:extLst>
          </p:cNvPr>
          <p:cNvSpPr txBox="1"/>
          <p:nvPr/>
        </p:nvSpPr>
        <p:spPr>
          <a:xfrm>
            <a:off x="9260574" y="4984276"/>
            <a:ext cx="21608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2000">
                <a:cs typeface="Calibri"/>
              </a:rPr>
              <a:t>XMM-NEWTON</a:t>
            </a:r>
          </a:p>
        </p:txBody>
      </p:sp>
    </p:spTree>
    <p:extLst>
      <p:ext uri="{BB962C8B-B14F-4D97-AF65-F5344CB8AC3E}">
        <p14:creationId xmlns:p14="http://schemas.microsoft.com/office/powerpoint/2010/main" val="3259311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3E17859-C5F0-476F-A082-A4CB8841D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375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F3A81D-A5B0-27A1-DCAF-8DE98119A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>
                <a:ea typeface="+mj-lt"/>
                <a:cs typeface="+mj-lt"/>
              </a:rPr>
              <a:t>План доклада</a:t>
            </a:r>
            <a:endParaRPr lang="ru-RU"/>
          </a:p>
          <a:p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394879-6B66-6013-8794-BFCBB39586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23" r="1875" b="-2"/>
          <a:stretch/>
        </p:blipFill>
        <p:spPr>
          <a:xfrm>
            <a:off x="6848918" y="1771078"/>
            <a:ext cx="4504881" cy="4504881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15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980527" y="1929807"/>
            <a:ext cx="4556632" cy="455663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00988" y="1969050"/>
            <a:ext cx="666675" cy="6485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7B29215C-06E3-D255-DFFE-AADBE6E249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4591350"/>
              </p:ext>
            </p:extLst>
          </p:nvPr>
        </p:nvGraphicFramePr>
        <p:xfrm>
          <a:off x="838200" y="1825625"/>
          <a:ext cx="539336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19811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BEE437-4CA8-8509-3C17-2C2362379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Каталоги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210E1E13-C87C-E70F-5BF7-E7F85F19E9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829485"/>
              </p:ext>
            </p:extLst>
          </p:nvPr>
        </p:nvGraphicFramePr>
        <p:xfrm>
          <a:off x="318447" y="2922895"/>
          <a:ext cx="11548869" cy="3179855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2222014">
                  <a:extLst>
                    <a:ext uri="{9D8B030D-6E8A-4147-A177-3AD203B41FA5}">
                      <a16:colId xmlns:a16="http://schemas.microsoft.com/office/drawing/2014/main" val="1711978845"/>
                    </a:ext>
                  </a:extLst>
                </a:gridCol>
                <a:gridCol w="2762249">
                  <a:extLst>
                    <a:ext uri="{9D8B030D-6E8A-4147-A177-3AD203B41FA5}">
                      <a16:colId xmlns:a16="http://schemas.microsoft.com/office/drawing/2014/main" val="2178483834"/>
                    </a:ext>
                  </a:extLst>
                </a:gridCol>
                <a:gridCol w="2198404">
                  <a:extLst>
                    <a:ext uri="{9D8B030D-6E8A-4147-A177-3AD203B41FA5}">
                      <a16:colId xmlns:a16="http://schemas.microsoft.com/office/drawing/2014/main" val="568997903"/>
                    </a:ext>
                  </a:extLst>
                </a:gridCol>
                <a:gridCol w="4366202">
                  <a:extLst>
                    <a:ext uri="{9D8B030D-6E8A-4147-A177-3AD203B41FA5}">
                      <a16:colId xmlns:a16="http://schemas.microsoft.com/office/drawing/2014/main" val="1397903817"/>
                    </a:ext>
                  </a:extLst>
                </a:gridCol>
              </a:tblGrid>
              <a:tr h="642737">
                <a:tc>
                  <a:txBody>
                    <a:bodyPr/>
                    <a:lstStyle/>
                    <a:p>
                      <a:r>
                        <a:rPr lang="ru-RU" sz="2000" b="0" cap="none" spc="0">
                          <a:solidFill>
                            <a:schemeClr val="tx1"/>
                          </a:solidFill>
                          <a:effectLst/>
                        </a:rPr>
                        <a:t>Название каталога</a:t>
                      </a:r>
                    </a:p>
                  </a:txBody>
                  <a:tcPr marL="50437" marR="50437" marT="0" marB="100873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b="0" cap="none" spc="0">
                          <a:solidFill>
                            <a:schemeClr val="tx1"/>
                          </a:solidFill>
                          <a:effectLst/>
                        </a:rPr>
                        <a:t>Спектральный диапазон</a:t>
                      </a:r>
                    </a:p>
                  </a:txBody>
                  <a:tcPr marL="50437" marR="50437" marT="0" marB="100873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b="0" cap="none" spc="0">
                          <a:solidFill>
                            <a:schemeClr val="tx1"/>
                          </a:solidFill>
                          <a:effectLst/>
                        </a:rPr>
                        <a:t>Размер</a:t>
                      </a:r>
                    </a:p>
                  </a:txBody>
                  <a:tcPr marL="50437" marR="50437" marT="0" marB="100873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b="0" cap="none" spc="0">
                          <a:solidFill>
                            <a:schemeClr val="tx1"/>
                          </a:solidFill>
                          <a:effectLst/>
                        </a:rPr>
                        <a:t>Ошибка локализации</a:t>
                      </a:r>
                    </a:p>
                  </a:txBody>
                  <a:tcPr marL="50437" marR="50437" marT="0" marB="100873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7834132"/>
                  </a:ext>
                </a:extLst>
              </a:tr>
              <a:tr h="845706">
                <a:tc>
                  <a:txBody>
                    <a:bodyPr/>
                    <a:lstStyle/>
                    <a:p>
                      <a:r>
                        <a:rPr lang="af-ZA" sz="2000" cap="none" spc="0">
                          <a:solidFill>
                            <a:schemeClr val="tx1"/>
                          </a:solidFill>
                          <a:effectLst/>
                        </a:rPr>
                        <a:t>PS1_DR2</a:t>
                      </a:r>
                      <a:endParaRPr lang="ru-RU"/>
                    </a:p>
                  </a:txBody>
                  <a:tcPr marL="50437" marR="50437" marT="0" marB="10087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cap="none" spc="0">
                          <a:solidFill>
                            <a:schemeClr val="tx1"/>
                          </a:solidFill>
                          <a:effectLst/>
                        </a:rPr>
                        <a:t>Оптический -              </a:t>
                      </a:r>
                      <a:r>
                        <a:rPr lang="ru-RU" sz="2000" cap="none" spc="0" err="1">
                          <a:solidFill>
                            <a:schemeClr val="tx1"/>
                          </a:solidFill>
                          <a:effectLst/>
                        </a:rPr>
                        <a:t>Pan</a:t>
                      </a:r>
                      <a:r>
                        <a:rPr lang="ru-RU" sz="2000" cap="none" spc="0">
                          <a:solidFill>
                            <a:schemeClr val="tx1"/>
                          </a:solidFill>
                          <a:effectLst/>
                        </a:rPr>
                        <a:t>-STARRS</a:t>
                      </a:r>
                    </a:p>
                  </a:txBody>
                  <a:tcPr marL="50437" marR="50437" marT="0" marB="10087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cap="none" spc="0">
                          <a:solidFill>
                            <a:schemeClr val="tx1"/>
                          </a:solidFill>
                          <a:effectLst/>
                        </a:rPr>
                        <a:t>3 000 000 000 объектов</a:t>
                      </a:r>
                    </a:p>
                  </a:txBody>
                  <a:tcPr marL="50437" marR="50437" marT="0" marB="10087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cap="none" spc="0">
                          <a:solidFill>
                            <a:schemeClr val="tx1"/>
                          </a:solidFill>
                          <a:effectLst/>
                        </a:rPr>
                        <a:t>&lt;&lt; 1 секунды</a:t>
                      </a:r>
                    </a:p>
                  </a:txBody>
                  <a:tcPr marL="50437" marR="50437" marT="0" marB="10087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911953"/>
                  </a:ext>
                </a:extLst>
              </a:tr>
              <a:tr h="845706">
                <a:tc>
                  <a:txBody>
                    <a:bodyPr/>
                    <a:lstStyle/>
                    <a:p>
                      <a:r>
                        <a:rPr lang="af-ZA" sz="2000" cap="none" spc="0">
                          <a:solidFill>
                            <a:schemeClr val="tx1"/>
                          </a:solidFill>
                          <a:effectLst/>
                        </a:rPr>
                        <a:t>CXC2</a:t>
                      </a:r>
                    </a:p>
                  </a:txBody>
                  <a:tcPr marL="50437" marR="50437" marT="0" marB="10087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cap="none" spc="0">
                          <a:solidFill>
                            <a:schemeClr val="tx1"/>
                          </a:solidFill>
                          <a:effectLst/>
                        </a:rPr>
                        <a:t>Рентгеновский - </a:t>
                      </a:r>
                      <a:r>
                        <a:rPr lang="ru-RU" sz="2000" cap="none" spc="0" err="1">
                          <a:solidFill>
                            <a:schemeClr val="tx1"/>
                          </a:solidFill>
                          <a:effectLst/>
                        </a:rPr>
                        <a:t>Chandra</a:t>
                      </a:r>
                    </a:p>
                  </a:txBody>
                  <a:tcPr marL="50437" marR="50437" marT="0" marB="10087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cap="none" spc="0">
                          <a:solidFill>
                            <a:schemeClr val="tx1"/>
                          </a:solidFill>
                          <a:effectLst/>
                        </a:rPr>
                        <a:t>300 000 источников</a:t>
                      </a:r>
                    </a:p>
                  </a:txBody>
                  <a:tcPr marL="50437" marR="50437" marT="0" marB="10087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cap="none" spc="0">
                          <a:solidFill>
                            <a:schemeClr val="tx1"/>
                          </a:solidFill>
                          <a:effectLst/>
                        </a:rPr>
                        <a:t>0.5-3 секунды</a:t>
                      </a:r>
                    </a:p>
                  </a:txBody>
                  <a:tcPr marL="50437" marR="50437" marT="0" marB="10087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72590"/>
                  </a:ext>
                </a:extLst>
              </a:tr>
              <a:tr h="845706">
                <a:tc>
                  <a:txBody>
                    <a:bodyPr/>
                    <a:lstStyle/>
                    <a:p>
                      <a:r>
                        <a:rPr lang="af-ZA" sz="2000" cap="none" spc="0">
                          <a:solidFill>
                            <a:schemeClr val="tx1"/>
                          </a:solidFill>
                          <a:effectLst/>
                        </a:rPr>
                        <a:t>4XMM_DR12</a:t>
                      </a:r>
                    </a:p>
                  </a:txBody>
                  <a:tcPr marL="50437" marR="50437" marT="0" marB="10087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cap="none" spc="0">
                          <a:solidFill>
                            <a:schemeClr val="tx1"/>
                          </a:solidFill>
                          <a:effectLst/>
                        </a:rPr>
                        <a:t>Рентгеновский - XMM</a:t>
                      </a:r>
                    </a:p>
                  </a:txBody>
                  <a:tcPr marL="50437" marR="50437" marT="0" marB="10087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cap="none" spc="0">
                          <a:solidFill>
                            <a:schemeClr val="tx1"/>
                          </a:solidFill>
                          <a:effectLst/>
                        </a:rPr>
                        <a:t>600 000 </a:t>
                      </a:r>
                      <a:r>
                        <a:rPr lang="ru-RU" sz="2000" b="0" i="0" u="none" strike="noStrike" cap="none" spc="0" noProof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источников</a:t>
                      </a:r>
                      <a:endParaRPr lang="ru-RU" sz="2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0437" marR="50437" marT="0" marB="10087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cap="none" spc="0">
                          <a:solidFill>
                            <a:schemeClr val="tx1"/>
                          </a:solidFill>
                          <a:effectLst/>
                        </a:rPr>
                        <a:t>1-10 секунд</a:t>
                      </a:r>
                    </a:p>
                  </a:txBody>
                  <a:tcPr marL="50437" marR="50437" marT="0" marB="10087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5154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1373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6BB1D8-7D37-2E81-B22E-7B2329ED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ea typeface="Calibri Light"/>
                <a:cs typeface="Calibri Light"/>
              </a:rPr>
              <a:t>Модель ближайшего соседа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FE5431-5B78-B08B-F6F1-DF77759FE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7106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>
                <a:ea typeface="Calibri"/>
                <a:cs typeface="Calibri"/>
              </a:rPr>
              <a:t>Находит пары для всех объектов</a:t>
            </a:r>
          </a:p>
          <a:p>
            <a:r>
              <a:rPr lang="ru-RU">
                <a:ea typeface="Calibri"/>
                <a:cs typeface="Calibri"/>
              </a:rPr>
              <a:t>Можно рассчитывать вероятности из функции правдоподобиях</a:t>
            </a:r>
          </a:p>
          <a:p>
            <a:r>
              <a:rPr lang="ru-RU">
                <a:ea typeface="Calibri"/>
                <a:cs typeface="Calibri"/>
              </a:rPr>
              <a:t>Учитывает только расстояние и ошибку локализации</a:t>
            </a:r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8CF078F-6708-ABD5-03D3-A50D6A008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272" y="5190867"/>
            <a:ext cx="4606752" cy="1254210"/>
          </a:xfrm>
          <a:prstGeom prst="rect">
            <a:avLst/>
          </a:prstGeom>
        </p:spPr>
      </p:pic>
      <p:pic>
        <p:nvPicPr>
          <p:cNvPr id="6" name="Рисунок 6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1681CCB6-023A-BC7A-57C5-BC0C59248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076" y="1390904"/>
            <a:ext cx="4298091" cy="331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61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3E4073-742C-32BC-0AD0-30E9DEA53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Calibri Light"/>
              </a:rPr>
              <a:t>Преобразование вероятностей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443A3C-9051-61A7-C6C5-56055F436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5844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ru-RU">
                <a:cs typeface="Calibri" panose="020F0502020204030204"/>
              </a:rPr>
              <a:t>Так как модель выдают вероятности для каждой пары отдельно, эти вероятности надо преобразовать с учетом всех соседей рентгеновского источника.</a:t>
            </a:r>
          </a:p>
          <a:p>
            <a:pPr marL="0" indent="0">
              <a:buNone/>
            </a:pPr>
            <a:endParaRPr lang="ru-RU">
              <a:cs typeface="Calibri" panose="020F0502020204030204"/>
            </a:endParaRPr>
          </a:p>
          <a:p>
            <a:pPr marL="0" indent="0">
              <a:buNone/>
            </a:pPr>
            <a:r>
              <a:rPr lang="ru-RU">
                <a:cs typeface="Calibri" panose="020F0502020204030204"/>
              </a:rPr>
              <a:t>Вероятность отсутствия компаньона:</a:t>
            </a:r>
            <a:endParaRPr lang="ru-RU">
              <a:ea typeface="Calibri"/>
              <a:cs typeface="Calibri" panose="020F0502020204030204"/>
            </a:endParaRPr>
          </a:p>
          <a:p>
            <a:pPr marL="0" indent="0">
              <a:buNone/>
            </a:pPr>
            <a:endParaRPr lang="ru-RU">
              <a:cs typeface="Calibri" panose="020F0502020204030204"/>
            </a:endParaRPr>
          </a:p>
          <a:p>
            <a:pPr marL="0" indent="0">
              <a:buNone/>
            </a:pPr>
            <a:endParaRPr lang="ru-RU">
              <a:cs typeface="Calibri" panose="020F0502020204030204"/>
            </a:endParaRPr>
          </a:p>
          <a:p>
            <a:pPr marL="0" indent="0">
              <a:buNone/>
            </a:pPr>
            <a:r>
              <a:rPr lang="ru-RU">
                <a:cs typeface="Calibri" panose="020F0502020204030204"/>
              </a:rPr>
              <a:t>Вероятность отождествления:</a:t>
            </a:r>
            <a:endParaRPr lang="ru-RU">
              <a:ea typeface="Calibri"/>
              <a:cs typeface="Calibri" panose="020F0502020204030204"/>
            </a:endParaRPr>
          </a:p>
        </p:txBody>
      </p:sp>
      <p:pic>
        <p:nvPicPr>
          <p:cNvPr id="4" name="Рисунок 4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ACB0EF6F-FE85-FE34-D901-EC7D31486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746" y="3067821"/>
            <a:ext cx="3709343" cy="1237220"/>
          </a:xfrm>
          <a:prstGeom prst="rect">
            <a:avLst/>
          </a:prstGeom>
        </p:spPr>
      </p:pic>
      <p:pic>
        <p:nvPicPr>
          <p:cNvPr id="5" name="Рисунок 5" descr="Изображение выглядит как текст, часы&#10;&#10;Автоматически созданное описание">
            <a:extLst>
              <a:ext uri="{FF2B5EF4-FFF2-40B4-BE49-F238E27FC236}">
                <a16:creationId xmlns:a16="http://schemas.microsoft.com/office/drawing/2014/main" id="{D9450718-A538-6716-C0BA-CF9C4F734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366" y="4694280"/>
            <a:ext cx="2223701" cy="82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8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0A42A1-4D41-37EE-4051-50DA1759B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ea typeface="Calibri Light"/>
                <a:cs typeface="Calibri Light"/>
              </a:rPr>
              <a:t>NWAY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616CC1-BCE3-A39A-BC5C-95FC49323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ru-RU">
                <a:ea typeface="Calibri"/>
                <a:cs typeface="Calibri"/>
              </a:rPr>
              <a:t>Стандартный алгоритм предметной области</a:t>
            </a:r>
          </a:p>
          <a:p>
            <a:pPr marL="0" indent="0">
              <a:buNone/>
            </a:pPr>
            <a:r>
              <a:rPr lang="ru-RU">
                <a:ea typeface="Calibri"/>
                <a:cs typeface="Calibri"/>
              </a:rPr>
              <a:t>План работы алгоритма:</a:t>
            </a:r>
          </a:p>
          <a:p>
            <a:r>
              <a:rPr lang="ru-RU">
                <a:ea typeface="Calibri"/>
                <a:cs typeface="Calibri"/>
              </a:rPr>
              <a:t>Строится вероятность аналогично модели ближайшего соседа на основе позиции объектов.</a:t>
            </a:r>
          </a:p>
          <a:p>
            <a:r>
              <a:rPr lang="ru-RU">
                <a:ea typeface="Calibri"/>
                <a:cs typeface="Calibri"/>
              </a:rPr>
              <a:t>На основе построенного заранее приора вероятности модифицируются по яркости.</a:t>
            </a:r>
          </a:p>
          <a:p>
            <a:pPr marL="0" indent="0">
              <a:buNone/>
            </a:pPr>
            <a:r>
              <a:rPr lang="ru-RU">
                <a:cs typeface="Calibri"/>
              </a:rPr>
              <a:t>Особенности:</a:t>
            </a:r>
          </a:p>
          <a:p>
            <a:pPr>
              <a:buFont typeface="Arial"/>
              <a:buChar char="•"/>
            </a:pPr>
            <a:r>
              <a:rPr lang="ru-RU">
                <a:cs typeface="Calibri"/>
              </a:rPr>
              <a:t>Априорное распределение можно задавать отдельно</a:t>
            </a:r>
            <a:endParaRPr lang="en-US">
              <a:cs typeface="Calibri"/>
            </a:endParaRPr>
          </a:p>
          <a:p>
            <a:pPr>
              <a:buFont typeface="Arial"/>
              <a:buChar char="•"/>
            </a:pPr>
            <a:r>
              <a:rPr lang="ru-RU">
                <a:cs typeface="Calibri"/>
              </a:rPr>
              <a:t>Оценивает до 4 характеристик каждого тела (координаты, ошибка, яркость)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3870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4ED32F-3C06-C88A-DF73-D4E949AE6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ea typeface="Calibri Light"/>
                <a:cs typeface="Calibri Light"/>
              </a:rPr>
              <a:t>Методы машинного обучения</a:t>
            </a:r>
            <a:endParaRPr lang="ru-RU"/>
          </a:p>
        </p:txBody>
      </p:sp>
      <p:graphicFrame>
        <p:nvGraphicFramePr>
          <p:cNvPr id="438" name="Объект 435">
            <a:extLst>
              <a:ext uri="{FF2B5EF4-FFF2-40B4-BE49-F238E27FC236}">
                <a16:creationId xmlns:a16="http://schemas.microsoft.com/office/drawing/2014/main" id="{DEC94BEA-1396-BF4F-69B8-E741C40090C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3585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6" name="Rectangle 171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ight Triangle 173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75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894132-A220-14AF-4E8D-BECAFC053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anchor="ctr">
            <a:normAutofit/>
          </a:bodyPr>
          <a:lstStyle/>
          <a:p>
            <a:r>
              <a:rPr lang="ru-RU" sz="6100">
                <a:ea typeface="Calibri Light"/>
                <a:cs typeface="Calibri Light"/>
              </a:rPr>
              <a:t>Используемые метрики</a:t>
            </a:r>
            <a:endParaRPr lang="ru-RU" sz="6100"/>
          </a:p>
        </p:txBody>
      </p:sp>
      <p:sp>
        <p:nvSpPr>
          <p:cNvPr id="159" name="Объект 158">
            <a:extLst>
              <a:ext uri="{FF2B5EF4-FFF2-40B4-BE49-F238E27FC236}">
                <a16:creationId xmlns:a16="http://schemas.microsoft.com/office/drawing/2014/main" id="{89552C48-DAC3-765B-5819-D65598FCA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2969469"/>
            <a:ext cx="8074815" cy="280039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ru-RU" sz="2400">
                <a:cs typeface="Calibri"/>
              </a:rPr>
              <a:t>Для классификации:</a:t>
            </a:r>
            <a:endParaRPr lang="ru-RU" sz="2400" b="1">
              <a:cs typeface="Calibri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ru-RU" sz="2400" b="1">
                <a:cs typeface="Calibri"/>
              </a:rPr>
              <a:t>ROC_AUC</a:t>
            </a:r>
            <a:r>
              <a:rPr lang="ru-RU" sz="2400">
                <a:cs typeface="Calibri"/>
              </a:rPr>
              <a:t> для сравнения всех построенных моделей</a:t>
            </a:r>
            <a:endParaRPr lang="en-US" sz="2400">
              <a:cs typeface="Calibri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ru-RU" sz="2400" b="1" err="1">
                <a:cs typeface="Calibri"/>
              </a:rPr>
              <a:t>Binary</a:t>
            </a:r>
            <a:r>
              <a:rPr lang="ru-RU" sz="2400" b="1">
                <a:cs typeface="Calibri"/>
              </a:rPr>
              <a:t> Cross </a:t>
            </a:r>
            <a:r>
              <a:rPr lang="ru-RU" sz="2400" b="1" err="1">
                <a:cs typeface="Calibri"/>
              </a:rPr>
              <a:t>Entropy</a:t>
            </a:r>
            <a:r>
              <a:rPr lang="ru-RU" sz="2400">
                <a:cs typeface="Calibri"/>
              </a:rPr>
              <a:t> для оптимизации параметров модели</a:t>
            </a:r>
            <a:endParaRPr lang="ru-RU" sz="2400">
              <a:ea typeface="Calibri"/>
              <a:cs typeface="Calibri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ru-RU" sz="2400">
                <a:cs typeface="Calibri"/>
              </a:rPr>
              <a:t>Для отождествления:</a:t>
            </a:r>
            <a:endParaRPr lang="ru-RU" sz="2400">
              <a:ea typeface="Calibri"/>
              <a:cs typeface="Calibri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ru-RU" sz="2400" b="1">
                <a:cs typeface="Calibri"/>
              </a:rPr>
              <a:t>Precision09</a:t>
            </a:r>
            <a:r>
              <a:rPr lang="ru-RU" sz="2400">
                <a:cs typeface="Calibri"/>
              </a:rPr>
              <a:t> (значение </a:t>
            </a:r>
            <a:r>
              <a:rPr lang="ru-RU" sz="2400" err="1">
                <a:cs typeface="Calibri"/>
              </a:rPr>
              <a:t>precision</a:t>
            </a:r>
            <a:r>
              <a:rPr lang="ru-RU" sz="2400">
                <a:cs typeface="Calibri"/>
              </a:rPr>
              <a:t> при </a:t>
            </a:r>
            <a:r>
              <a:rPr lang="ru-RU" sz="2400" err="1">
                <a:cs typeface="Calibri"/>
              </a:rPr>
              <a:t>recall</a:t>
            </a:r>
            <a:r>
              <a:rPr lang="ru-RU" sz="2400">
                <a:cs typeface="Calibri"/>
              </a:rPr>
              <a:t>=0.9) для оценки полученных результатов</a:t>
            </a:r>
            <a:endParaRPr lang="en-US" sz="2400">
              <a:cs typeface="Calibri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ru-RU" sz="2400" b="1" err="1">
                <a:cs typeface="Calibri"/>
              </a:rPr>
              <a:t>Completeness</a:t>
            </a:r>
            <a:r>
              <a:rPr lang="ru-RU" sz="2400" b="1">
                <a:cs typeface="Calibri"/>
              </a:rPr>
              <a:t> </a:t>
            </a:r>
            <a:r>
              <a:rPr lang="ru-RU" sz="2400">
                <a:cs typeface="Calibri"/>
              </a:rPr>
              <a:t>- Процент найденных источников как самых вероятных соседей</a:t>
            </a:r>
            <a:endParaRPr lang="ru-RU" sz="2400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6403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18530F-7D4E-5025-7D3C-7FCDC1A15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ru-RU" sz="5400">
                <a:ea typeface="Calibri Light"/>
                <a:cs typeface="Calibri Light"/>
              </a:rPr>
              <a:t>Hyperopt</a:t>
            </a:r>
            <a:endParaRPr lang="ru-RU" sz="540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380F99-BD47-6019-A798-2DF744599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5778962" cy="332066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ru-RU" sz="2200" err="1">
                <a:ea typeface="+mn-lt"/>
                <a:cs typeface="+mn-lt"/>
              </a:rPr>
              <a:t>Hyperopt</a:t>
            </a:r>
            <a:r>
              <a:rPr lang="ru-RU" sz="2200">
                <a:ea typeface="+mn-lt"/>
                <a:cs typeface="+mn-lt"/>
              </a:rPr>
              <a:t> - это библиотека для оптимизации </a:t>
            </a:r>
            <a:r>
              <a:rPr lang="ru-RU" sz="2200" err="1">
                <a:ea typeface="+mn-lt"/>
                <a:cs typeface="+mn-lt"/>
              </a:rPr>
              <a:t>гиперпараметров</a:t>
            </a:r>
            <a:r>
              <a:rPr lang="ru-RU" sz="2200">
                <a:ea typeface="+mn-lt"/>
                <a:cs typeface="+mn-lt"/>
              </a:rPr>
              <a:t> в машинном обучении на языке Python.</a:t>
            </a:r>
          </a:p>
          <a:p>
            <a:pPr marL="0" indent="0">
              <a:buNone/>
            </a:pPr>
            <a:r>
              <a:rPr lang="ru-RU" sz="2200">
                <a:cs typeface="Calibri"/>
              </a:rPr>
              <a:t>Для подбора </a:t>
            </a:r>
            <a:r>
              <a:rPr lang="ru-RU" sz="2200" err="1">
                <a:cs typeface="Calibri"/>
              </a:rPr>
              <a:t>гиперпараметров</a:t>
            </a:r>
            <a:r>
              <a:rPr lang="ru-RU" sz="2200">
                <a:cs typeface="Calibri"/>
              </a:rPr>
              <a:t> необходимо выбрать сетку параметров для модели и функцию оптимизации. </a:t>
            </a:r>
          </a:p>
          <a:p>
            <a:pPr marL="0" indent="0">
              <a:buNone/>
            </a:pPr>
            <a:endParaRPr lang="ru-RU" sz="1700">
              <a:cs typeface="Calibri"/>
            </a:endParaRPr>
          </a:p>
          <a:p>
            <a:pPr marL="0" indent="0">
              <a:buNone/>
            </a:pPr>
            <a:endParaRPr lang="ru-RU" sz="1700">
              <a:cs typeface="Calibri"/>
            </a:endParaRPr>
          </a:p>
        </p:txBody>
      </p:sp>
      <p:pic>
        <p:nvPicPr>
          <p:cNvPr id="5" name="Picture 4" descr="Абстрактный белый фон с сетью">
            <a:extLst>
              <a:ext uri="{FF2B5EF4-FFF2-40B4-BE49-F238E27FC236}">
                <a16:creationId xmlns:a16="http://schemas.microsoft.com/office/drawing/2014/main" id="{789A151E-9274-ED6B-F2E8-5D558C01A2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145" b="-3"/>
          <a:stretch/>
        </p:blipFill>
        <p:spPr>
          <a:xfrm>
            <a:off x="6892567" y="10"/>
            <a:ext cx="5297910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6500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7BE370-DE2F-A2F9-40B2-2A0D3DA43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err="1"/>
              <a:t>Построение</a:t>
            </a:r>
            <a:r>
              <a:rPr lang="en-US" sz="3200"/>
              <a:t> </a:t>
            </a:r>
            <a:r>
              <a:rPr lang="en-US" sz="3200" err="1"/>
              <a:t>решения</a:t>
            </a:r>
            <a:endParaRPr lang="en-US" sz="3200" err="1">
              <a:ea typeface="Calibri Light"/>
              <a:cs typeface="Calibri Light"/>
            </a:endParaRPr>
          </a:p>
        </p:txBody>
      </p:sp>
      <p:pic>
        <p:nvPicPr>
          <p:cNvPr id="4" name="Рисунок 4" descr="Изображение выглядит как звезда, ночное небо&#10;&#10;Автоматически созданное описание">
            <a:extLst>
              <a:ext uri="{FF2B5EF4-FFF2-40B4-BE49-F238E27FC236}">
                <a16:creationId xmlns:a16="http://schemas.microsoft.com/office/drawing/2014/main" id="{140AF45C-42F4-0B11-1107-BF462D7611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10" r="1" b="22069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566702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892EDC-7087-CB5B-73E5-703090C92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5400">
                <a:ea typeface="Calibri Light"/>
                <a:cs typeface="Calibri Light"/>
              </a:rPr>
              <a:t>План решения</a:t>
            </a:r>
            <a:endParaRPr lang="ru-RU" sz="54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Объект 2">
            <a:extLst>
              <a:ext uri="{FF2B5EF4-FFF2-40B4-BE49-F238E27FC236}">
                <a16:creationId xmlns:a16="http://schemas.microsoft.com/office/drawing/2014/main" id="{CD6F12A1-F608-5BB5-D22B-E61224C5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9981"/>
            <a:ext cx="10515600" cy="40813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3200">
                <a:ea typeface="Calibri"/>
                <a:cs typeface="Calibri"/>
              </a:rPr>
              <a:t>Подготовка выборки</a:t>
            </a:r>
          </a:p>
          <a:p>
            <a:r>
              <a:rPr lang="ru-RU" sz="3200">
                <a:ea typeface="Calibri"/>
                <a:cs typeface="Calibri"/>
              </a:rPr>
              <a:t>Генерация признаков</a:t>
            </a:r>
          </a:p>
          <a:p>
            <a:r>
              <a:rPr lang="ru-RU" sz="3200">
                <a:ea typeface="Calibri"/>
                <a:cs typeface="Calibri"/>
              </a:rPr>
              <a:t>Подбор параметров моделей ML</a:t>
            </a:r>
          </a:p>
          <a:p>
            <a:r>
              <a:rPr lang="ru-RU" sz="3200">
                <a:ea typeface="Calibri"/>
                <a:cs typeface="Calibri"/>
              </a:rPr>
              <a:t>Конструирование моделей</a:t>
            </a:r>
          </a:p>
          <a:p>
            <a:r>
              <a:rPr lang="ru-RU" sz="3200">
                <a:ea typeface="Calibri"/>
                <a:cs typeface="Calibri"/>
              </a:rPr>
              <a:t>Сравнение полученных моделей</a:t>
            </a:r>
          </a:p>
        </p:txBody>
      </p:sp>
    </p:spTree>
    <p:extLst>
      <p:ext uri="{BB962C8B-B14F-4D97-AF65-F5344CB8AC3E}">
        <p14:creationId xmlns:p14="http://schemas.microsoft.com/office/powerpoint/2010/main" val="16776232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33D7BC-D09B-239D-F914-68581E0CE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ea typeface="Calibri Light"/>
                <a:cs typeface="Calibri Light"/>
              </a:rPr>
              <a:t>Подготовка выборки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A9216F-25CF-7F22-9606-F92C51C0B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568" y="1883454"/>
            <a:ext cx="6350001" cy="456092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ru-RU">
                <a:ea typeface="Calibri"/>
                <a:cs typeface="Calibri"/>
              </a:rPr>
              <a:t>С помощью точных данных каталога </a:t>
            </a:r>
            <a:r>
              <a:rPr lang="ru-RU" err="1">
                <a:ea typeface="Calibri"/>
                <a:cs typeface="Calibri"/>
              </a:rPr>
              <a:t>Chandra</a:t>
            </a:r>
            <a:r>
              <a:rPr lang="ru-RU">
                <a:ea typeface="Calibri"/>
                <a:cs typeface="Calibri"/>
              </a:rPr>
              <a:t> были получены точные оптические компаньоны из </a:t>
            </a:r>
            <a:r>
              <a:rPr lang="ru-RU" err="1">
                <a:ea typeface="Calibri"/>
                <a:cs typeface="Calibri"/>
              </a:rPr>
              <a:t>Pan</a:t>
            </a:r>
            <a:r>
              <a:rPr lang="ru-RU">
                <a:ea typeface="Calibri"/>
                <a:cs typeface="Calibri"/>
              </a:rPr>
              <a:t>-STARRS</a:t>
            </a:r>
          </a:p>
          <a:p>
            <a:r>
              <a:rPr lang="ru-RU">
                <a:ea typeface="Calibri"/>
                <a:cs typeface="Calibri"/>
              </a:rPr>
              <a:t>Для них были получены рентгеновские источники - соседи из 4XMM</a:t>
            </a:r>
          </a:p>
          <a:p>
            <a:r>
              <a:rPr lang="ru-RU">
                <a:ea typeface="Calibri"/>
                <a:cs typeface="Calibri"/>
              </a:rPr>
              <a:t>Убраны спорные объекты</a:t>
            </a:r>
          </a:p>
          <a:p>
            <a:r>
              <a:rPr lang="ru-RU">
                <a:ea typeface="Calibri"/>
                <a:cs typeface="Calibri"/>
              </a:rPr>
              <a:t>Произведена фильтрация по флагам</a:t>
            </a:r>
          </a:p>
          <a:p>
            <a:pPr marL="0" indent="0">
              <a:buNone/>
            </a:pPr>
            <a:r>
              <a:rPr lang="ru-RU">
                <a:ea typeface="Calibri"/>
                <a:cs typeface="Calibri"/>
              </a:rPr>
              <a:t>Была выборка объектов рентген-оптика с классами:   </a:t>
            </a:r>
          </a:p>
          <a:p>
            <a:pPr marL="0" indent="0">
              <a:buNone/>
            </a:pPr>
            <a:r>
              <a:rPr lang="ru-RU">
                <a:ea typeface="Calibri"/>
                <a:cs typeface="Calibri"/>
              </a:rPr>
              <a:t>1 - является одним астрономическим объектов    </a:t>
            </a:r>
          </a:p>
          <a:p>
            <a:pPr marL="0" indent="0">
              <a:buNone/>
            </a:pPr>
            <a:r>
              <a:rPr lang="ru-RU">
                <a:ea typeface="Calibri"/>
                <a:cs typeface="Calibri"/>
              </a:rPr>
              <a:t>0- не является</a:t>
            </a:r>
            <a:endParaRPr lang="ru-RU">
              <a:cs typeface="Calibri"/>
            </a:endParaRPr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44283B1-B028-9C9E-0E6A-98A10136F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554" y="804073"/>
            <a:ext cx="4130722" cy="1439874"/>
          </a:xfrm>
          <a:prstGeom prst="rect">
            <a:avLst/>
          </a:prstGeom>
        </p:spPr>
      </p:pic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57B19901-FAAC-6206-94C4-F90A15954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807" y="3090907"/>
            <a:ext cx="4029074" cy="2377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95D63F-9D29-8592-96C5-E840C8AE5E80}"/>
              </a:ext>
            </a:extLst>
          </p:cNvPr>
          <p:cNvSpPr txBox="1"/>
          <p:nvPr/>
        </p:nvSpPr>
        <p:spPr>
          <a:xfrm>
            <a:off x="8625829" y="2830281"/>
            <a:ext cx="148828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2400" b="1">
                <a:solidFill>
                  <a:srgbClr val="ED7D31"/>
                </a:solidFill>
                <a:ea typeface="Calibri"/>
                <a:cs typeface="Calibri"/>
              </a:rPr>
              <a:t>Positive</a:t>
            </a:r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BAF532-105B-952C-002A-129507EEB303}"/>
              </a:ext>
            </a:extLst>
          </p:cNvPr>
          <p:cNvSpPr txBox="1"/>
          <p:nvPr/>
        </p:nvSpPr>
        <p:spPr>
          <a:xfrm>
            <a:off x="10108157" y="2863024"/>
            <a:ext cx="139898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2400" b="1">
                <a:solidFill>
                  <a:srgbClr val="ED7D31"/>
                </a:solidFill>
                <a:ea typeface="Calibri"/>
                <a:cs typeface="Calibri"/>
              </a:rPr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3638171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E25282-C65A-5D60-9400-1987686EC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>
                <a:ea typeface="Calibri Light"/>
                <a:cs typeface="Calibri Light"/>
              </a:rPr>
              <a:t>Введение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A13AA15E-14ED-1ECC-3E44-5A313D9787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967" r="1" b="15232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  <p:pic>
        <p:nvPicPr>
          <p:cNvPr id="5" name="Рисунок 4" descr="Изображение выглядит как звезда, ночное небо&#10;&#10;Автоматически созданное описание">
            <a:extLst>
              <a:ext uri="{FF2B5EF4-FFF2-40B4-BE49-F238E27FC236}">
                <a16:creationId xmlns:a16="http://schemas.microsoft.com/office/drawing/2014/main" id="{5C2FB599-F9D8-A4EB-6C93-FC33D8D406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" b="5000"/>
          <a:stretch/>
        </p:blipFill>
        <p:spPr>
          <a:xfrm>
            <a:off x="639210" y="642267"/>
            <a:ext cx="10910247" cy="483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03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787A9C-2363-E7ED-A092-2D1567670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ea typeface="Calibri Light"/>
                <a:cs typeface="Calibri Light"/>
              </a:rPr>
              <a:t>Подготовка выборки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42A2E8-C196-BD34-2CBB-C109BCFC2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>
                <a:ea typeface="Calibri"/>
                <a:cs typeface="Calibri"/>
              </a:rPr>
              <a:t>При подготовки мы не создавали "бездомные" рентгеновские источники.</a:t>
            </a:r>
          </a:p>
          <a:p>
            <a:pPr marL="0" indent="0">
              <a:buNone/>
            </a:pPr>
            <a:r>
              <a:rPr lang="ru-RU">
                <a:ea typeface="Calibri"/>
                <a:cs typeface="Calibri"/>
              </a:rPr>
              <a:t>Алгоритм их добавления:</a:t>
            </a:r>
          </a:p>
          <a:p>
            <a:r>
              <a:rPr lang="ru-RU">
                <a:ea typeface="Calibri"/>
                <a:cs typeface="Calibri"/>
              </a:rPr>
              <a:t>Рассчитать распределение таких источников (в зависимости от яркости)</a:t>
            </a:r>
            <a:r>
              <a:rPr lang="ru-RU">
                <a:ea typeface="+mn-lt"/>
                <a:cs typeface="+mn-lt"/>
              </a:rPr>
              <a:t> на основе статистики всего каталога.</a:t>
            </a:r>
          </a:p>
          <a:p>
            <a:r>
              <a:rPr lang="ru-RU">
                <a:ea typeface="Calibri"/>
                <a:cs typeface="Calibri"/>
              </a:rPr>
              <a:t>В зависимости от яркости источника в выборке удалить для него верного компаньона с шансом из распределения.</a:t>
            </a:r>
          </a:p>
          <a:p>
            <a:pPr marL="0" indent="0">
              <a:buNone/>
            </a:pPr>
            <a:endParaRPr lang="ru-RU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90086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E1EB84-D4E7-CDB9-FA3F-5058BF653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ru-RU" sz="4000">
                <a:cs typeface="Calibri Light"/>
              </a:rPr>
              <a:t>Генерация признаков</a:t>
            </a:r>
            <a:endParaRPr lang="ru-RU" sz="4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E93667-6B70-0533-C7F9-B5492C703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ru-RU">
                <a:cs typeface="Calibri" panose="020F0502020204030204"/>
              </a:rPr>
              <a:t>Были созданы основные астрометрические признаки:</a:t>
            </a:r>
            <a:endParaRPr lang="ru-RU">
              <a:ea typeface="Calibri"/>
              <a:cs typeface="Calibri" panose="020F0502020204030204"/>
            </a:endParaRPr>
          </a:p>
          <a:p>
            <a:r>
              <a:rPr lang="ru-RU">
                <a:cs typeface="Calibri" panose="020F0502020204030204"/>
              </a:rPr>
              <a:t>Дистанция между объектами</a:t>
            </a:r>
            <a:endParaRPr lang="ru-RU">
              <a:ea typeface="Calibri"/>
              <a:cs typeface="Calibri" panose="020F0502020204030204"/>
            </a:endParaRPr>
          </a:p>
          <a:p>
            <a:r>
              <a:rPr lang="ru-RU">
                <a:cs typeface="Calibri" panose="020F0502020204030204"/>
              </a:rPr>
              <a:t>Количество астрономических соседей для рентгеновского источника</a:t>
            </a:r>
            <a:endParaRPr lang="ru-RU">
              <a:ea typeface="Calibri"/>
              <a:cs typeface="Calibri" panose="020F0502020204030204"/>
            </a:endParaRPr>
          </a:p>
          <a:p>
            <a:r>
              <a:rPr lang="ru-RU">
                <a:cs typeface="Calibri" panose="020F0502020204030204"/>
              </a:rPr>
              <a:t>Дистанция в единицах ошибки локализации </a:t>
            </a:r>
            <a:endParaRPr lang="ru-RU">
              <a:ea typeface="Calibri"/>
              <a:cs typeface="Calibri" panose="020F0502020204030204"/>
            </a:endParaRPr>
          </a:p>
          <a:p>
            <a:pPr marL="0" indent="0">
              <a:buNone/>
            </a:pPr>
            <a:endParaRPr lang="ru-RU">
              <a:ea typeface="Calibri"/>
              <a:cs typeface="Calibri" panose="020F0502020204030204"/>
            </a:endParaRPr>
          </a:p>
          <a:p>
            <a:pPr marL="0" indent="0">
              <a:buNone/>
            </a:pPr>
            <a:r>
              <a:rPr lang="ru-RU">
                <a:cs typeface="Calibri" panose="020F0502020204030204"/>
              </a:rPr>
              <a:t>Был добавлен признак вероятности отсутствия компаньона из прошлого пункта</a:t>
            </a:r>
            <a:endParaRPr lang="ru-RU">
              <a:ea typeface="Calibri"/>
              <a:cs typeface="Calibri" panose="020F0502020204030204"/>
            </a:endParaRPr>
          </a:p>
          <a:p>
            <a:endParaRPr lang="ru-RU" sz="22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50408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BA2204-F964-EE94-61EA-AD3BD6D77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Calibri Light"/>
              </a:rPr>
              <a:t>Генерация признаков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F24FF0-EC41-B853-749F-A3E997153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046029" cy="32598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ru-RU">
                <a:cs typeface="Calibri" panose="020F0502020204030204"/>
              </a:rPr>
              <a:t>Фотометрические признаки (основанные на яркости):</a:t>
            </a:r>
            <a:endParaRPr lang="ru-RU"/>
          </a:p>
          <a:p>
            <a:r>
              <a:rPr lang="ru-RU">
                <a:cs typeface="Calibri" panose="020F0502020204030204"/>
              </a:rPr>
              <a:t>Были преобразованы потоки и их ошибки измерения в гиперболические величины</a:t>
            </a:r>
          </a:p>
          <a:p>
            <a:r>
              <a:rPr lang="ru-RU">
                <a:cs typeface="Calibri" panose="020F0502020204030204"/>
              </a:rPr>
              <a:t>Получены попарные линейные комбинации - отличия в яркости в разных фильтрах</a:t>
            </a:r>
          </a:p>
          <a:p>
            <a:r>
              <a:rPr lang="ru-RU">
                <a:cs typeface="Calibri" panose="020F0502020204030204"/>
              </a:rPr>
              <a:t>Максимальные потоки для каждого источника - отображают чувствительность фильтра в данной области обзора.</a:t>
            </a:r>
          </a:p>
        </p:txBody>
      </p:sp>
      <p:pic>
        <p:nvPicPr>
          <p:cNvPr id="4" name="Рисунок 4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435FA363-2F5D-35F6-16E5-DBD045EB1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99" y="5091797"/>
            <a:ext cx="6985685" cy="10713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88A841-1D5D-3C35-2673-351A93D2F598}"/>
              </a:ext>
            </a:extLst>
          </p:cNvPr>
          <p:cNvSpPr txBox="1"/>
          <p:nvPr/>
        </p:nvSpPr>
        <p:spPr>
          <a:xfrm>
            <a:off x="494270" y="6415216"/>
            <a:ext cx="1027670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600" i="1">
                <a:ea typeface="+mn-lt"/>
                <a:cs typeface="+mn-lt"/>
              </a:rPr>
              <a:t>https://arxiv.org/pdf/2107.01891.pdf  - </a:t>
            </a:r>
            <a:r>
              <a:rPr lang="ru-RU" sz="1600" err="1">
                <a:ea typeface="+mn-lt"/>
                <a:cs typeface="+mn-lt"/>
              </a:rPr>
              <a:t>Probabilistic</a:t>
            </a:r>
            <a:r>
              <a:rPr lang="ru-RU" sz="1600">
                <a:ea typeface="+mn-lt"/>
                <a:cs typeface="+mn-lt"/>
              </a:rPr>
              <a:t> </a:t>
            </a:r>
            <a:r>
              <a:rPr lang="ru-RU" sz="1600" err="1">
                <a:ea typeface="+mn-lt"/>
                <a:cs typeface="+mn-lt"/>
              </a:rPr>
              <a:t>photo</a:t>
            </a:r>
            <a:r>
              <a:rPr lang="ru-RU" sz="1600">
                <a:ea typeface="+mn-lt"/>
                <a:cs typeface="+mn-lt"/>
              </a:rPr>
              <a:t>-z </a:t>
            </a:r>
            <a:r>
              <a:rPr lang="ru-RU" sz="1600" err="1">
                <a:ea typeface="+mn-lt"/>
                <a:cs typeface="+mn-lt"/>
              </a:rPr>
              <a:t>machine</a:t>
            </a:r>
            <a:r>
              <a:rPr lang="ru-RU" sz="1600">
                <a:ea typeface="+mn-lt"/>
                <a:cs typeface="+mn-lt"/>
              </a:rPr>
              <a:t> </a:t>
            </a:r>
            <a:r>
              <a:rPr lang="ru-RU" sz="1600" err="1">
                <a:ea typeface="+mn-lt"/>
                <a:cs typeface="+mn-lt"/>
              </a:rPr>
              <a:t>learning</a:t>
            </a:r>
            <a:r>
              <a:rPr lang="ru-RU" sz="1600">
                <a:ea typeface="+mn-lt"/>
                <a:cs typeface="+mn-lt"/>
              </a:rPr>
              <a:t> </a:t>
            </a:r>
            <a:r>
              <a:rPr lang="ru-RU" sz="1600" err="1">
                <a:ea typeface="+mn-lt"/>
                <a:cs typeface="+mn-lt"/>
              </a:rPr>
              <a:t>models</a:t>
            </a:r>
            <a:r>
              <a:rPr lang="ru-RU" sz="1600">
                <a:ea typeface="+mn-lt"/>
                <a:cs typeface="+mn-lt"/>
              </a:rPr>
              <a:t> </a:t>
            </a:r>
            <a:r>
              <a:rPr lang="ru-RU" sz="1600" err="1">
                <a:ea typeface="+mn-lt"/>
                <a:cs typeface="+mn-lt"/>
              </a:rPr>
              <a:t>for</a:t>
            </a:r>
            <a:r>
              <a:rPr lang="ru-RU" sz="1600">
                <a:ea typeface="+mn-lt"/>
                <a:cs typeface="+mn-lt"/>
              </a:rPr>
              <a:t> X-</a:t>
            </a:r>
            <a:r>
              <a:rPr lang="ru-RU" sz="1600" err="1">
                <a:ea typeface="+mn-lt"/>
                <a:cs typeface="+mn-lt"/>
              </a:rPr>
              <a:t>ray</a:t>
            </a:r>
            <a:r>
              <a:rPr lang="ru-RU" sz="1600">
                <a:ea typeface="+mn-lt"/>
                <a:cs typeface="+mn-lt"/>
              </a:rPr>
              <a:t> </a:t>
            </a:r>
            <a:r>
              <a:rPr lang="ru-RU" sz="1600" err="1">
                <a:ea typeface="+mn-lt"/>
                <a:cs typeface="+mn-lt"/>
              </a:rPr>
              <a:t>sky</a:t>
            </a:r>
            <a:r>
              <a:rPr lang="ru-RU" sz="1600">
                <a:ea typeface="+mn-lt"/>
                <a:cs typeface="+mn-lt"/>
              </a:rPr>
              <a:t> </a:t>
            </a:r>
            <a:r>
              <a:rPr lang="ru-RU" sz="1600" err="1">
                <a:ea typeface="+mn-lt"/>
                <a:cs typeface="+mn-lt"/>
              </a:rPr>
              <a:t>surveys</a:t>
            </a:r>
            <a:endParaRPr lang="ru-RU" sz="1600" i="1" err="1"/>
          </a:p>
        </p:txBody>
      </p:sp>
    </p:spTree>
    <p:extLst>
      <p:ext uri="{BB962C8B-B14F-4D97-AF65-F5344CB8AC3E}">
        <p14:creationId xmlns:p14="http://schemas.microsoft.com/office/powerpoint/2010/main" val="2306111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2BEB8E-3CC8-CC2F-B9A6-B126B51FA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Calibri Light"/>
              </a:rPr>
              <a:t>Полученная выборка</a:t>
            </a:r>
            <a:endParaRPr lang="ru-RU">
              <a:ea typeface="Calibri Light"/>
              <a:cs typeface="Calibri Ligh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4E03D7-6BC0-81EE-BCCF-C370F984F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5138"/>
            <a:ext cx="5068330" cy="40218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>
                <a:cs typeface="Calibri" panose="020F0502020204030204"/>
              </a:rPr>
              <a:t>Всего 27 000 пар:</a:t>
            </a:r>
          </a:p>
          <a:p>
            <a:r>
              <a:rPr lang="ru-RU">
                <a:cs typeface="Calibri" panose="020F0502020204030204"/>
              </a:rPr>
              <a:t>22 000 в </a:t>
            </a:r>
            <a:r>
              <a:rPr lang="ru-RU" err="1">
                <a:cs typeface="Calibri" panose="020F0502020204030204"/>
              </a:rPr>
              <a:t>train</a:t>
            </a:r>
            <a:endParaRPr lang="ru-RU">
              <a:ea typeface="Calibri"/>
              <a:cs typeface="Calibri" panose="020F0502020204030204"/>
            </a:endParaRPr>
          </a:p>
          <a:p>
            <a:r>
              <a:rPr lang="ru-RU">
                <a:cs typeface="Calibri" panose="020F0502020204030204"/>
              </a:rPr>
              <a:t>5 000 в </a:t>
            </a:r>
            <a:r>
              <a:rPr lang="ru-RU" err="1">
                <a:cs typeface="Calibri" panose="020F0502020204030204"/>
              </a:rPr>
              <a:t>test</a:t>
            </a:r>
            <a:endParaRPr lang="ru-RU">
              <a:ea typeface="Calibri"/>
              <a:cs typeface="Calibri" panose="020F0502020204030204"/>
            </a:endParaRPr>
          </a:p>
          <a:p>
            <a:pPr marL="0" indent="0">
              <a:buNone/>
            </a:pPr>
            <a:endParaRPr lang="ru-RU">
              <a:cs typeface="Calibri" panose="020F0502020204030204"/>
            </a:endParaRPr>
          </a:p>
          <a:p>
            <a:pPr marL="0" indent="0">
              <a:buNone/>
            </a:pPr>
            <a:endParaRPr lang="ru-RU">
              <a:cs typeface="Calibri" panose="020F0502020204030204"/>
            </a:endParaRPr>
          </a:p>
          <a:p>
            <a:pPr marL="0" indent="0">
              <a:buNone/>
            </a:pPr>
            <a:r>
              <a:rPr lang="ru-RU">
                <a:cs typeface="Calibri" panose="020F0502020204030204"/>
              </a:rPr>
              <a:t>Выборка для классификации практически сбалансированная - 40/60 </a:t>
            </a:r>
          </a:p>
        </p:txBody>
      </p:sp>
      <p:pic>
        <p:nvPicPr>
          <p:cNvPr id="4" name="Рисунок 4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4E55620F-D090-7D11-09A2-EA713BC77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143" y="1716561"/>
            <a:ext cx="5927271" cy="432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90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A48F44-85E7-D02E-FE6A-952754F69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Calibri Light"/>
              </a:rPr>
              <a:t>Сетка для перебора параметров 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99F990-2361-AE6C-62AF-0D4C63F85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634" y="2731787"/>
            <a:ext cx="3348680" cy="26831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buNone/>
            </a:pPr>
            <a:r>
              <a:rPr lang="ru-RU" b="1" err="1">
                <a:solidFill>
                  <a:srgbClr val="212529"/>
                </a:solidFill>
              </a:rPr>
              <a:t>LogisticRegression</a:t>
            </a:r>
            <a:endParaRPr lang="ru-RU" b="1">
              <a:solidFill>
                <a:srgbClr val="212529"/>
              </a:solidFill>
              <a:cs typeface="Calibri"/>
            </a:endParaRPr>
          </a:p>
          <a:p>
            <a:pPr algn="ctr">
              <a:lnSpc>
                <a:spcPct val="100000"/>
              </a:lnSpc>
              <a:buNone/>
            </a:pPr>
            <a:r>
              <a:rPr lang="ru-RU" sz="1800" b="1">
                <a:solidFill>
                  <a:srgbClr val="212529"/>
                </a:solidFill>
                <a:cs typeface="Calibri"/>
              </a:rPr>
              <a:t>C</a:t>
            </a:r>
            <a:r>
              <a:rPr lang="ru-RU" sz="1800">
                <a:solidFill>
                  <a:srgbClr val="212529"/>
                </a:solidFill>
                <a:cs typeface="Calibri"/>
              </a:rPr>
              <a:t>: </a:t>
            </a:r>
            <a:r>
              <a:rPr lang="ru-RU" sz="1800" err="1">
                <a:ea typeface="+mn-lt"/>
                <a:cs typeface="+mn-lt"/>
              </a:rPr>
              <a:t>logspace</a:t>
            </a:r>
            <a:r>
              <a:rPr lang="ru-RU" sz="1800">
                <a:ea typeface="+mn-lt"/>
                <a:cs typeface="+mn-lt"/>
              </a:rPr>
              <a:t>(1e-4,1e+4)</a:t>
            </a:r>
          </a:p>
          <a:p>
            <a:pPr algn="ctr">
              <a:lnSpc>
                <a:spcPct val="100000"/>
              </a:lnSpc>
              <a:buNone/>
            </a:pPr>
            <a:r>
              <a:rPr lang="ru-RU" sz="1800" b="1" err="1">
                <a:ea typeface="+mn-lt"/>
                <a:cs typeface="+mn-lt"/>
              </a:rPr>
              <a:t>penalty</a:t>
            </a:r>
            <a:r>
              <a:rPr lang="ru-RU" sz="1800">
                <a:ea typeface="+mn-lt"/>
                <a:cs typeface="+mn-lt"/>
              </a:rPr>
              <a:t> :[l1, l2] </a:t>
            </a:r>
            <a:endParaRPr lang="ru-RU" sz="1800" err="1">
              <a:ea typeface="+mn-lt"/>
              <a:cs typeface="+mn-lt"/>
            </a:endParaRPr>
          </a:p>
          <a:p>
            <a:pPr algn="ctr">
              <a:lnSpc>
                <a:spcPct val="100000"/>
              </a:lnSpc>
              <a:buNone/>
            </a:pPr>
            <a:r>
              <a:rPr lang="ru-RU" sz="1800" b="1" err="1">
                <a:ea typeface="+mn-lt"/>
                <a:cs typeface="+mn-lt"/>
              </a:rPr>
              <a:t>preprocessing</a:t>
            </a:r>
            <a:r>
              <a:rPr lang="ru-RU" sz="1800" b="1">
                <a:ea typeface="+mn-lt"/>
                <a:cs typeface="+mn-lt"/>
              </a:rPr>
              <a:t>:   </a:t>
            </a:r>
            <a:r>
              <a:rPr lang="ru-RU" sz="1800">
                <a:ea typeface="+mn-lt"/>
                <a:cs typeface="+mn-lt"/>
              </a:rPr>
              <a:t>[</a:t>
            </a:r>
            <a:r>
              <a:rPr lang="ru-RU" sz="1800" err="1">
                <a:ea typeface="+mn-lt"/>
                <a:cs typeface="+mn-lt"/>
              </a:rPr>
              <a:t>StandardScaler</a:t>
            </a:r>
            <a:r>
              <a:rPr lang="ru-RU" sz="1800">
                <a:ea typeface="+mn-lt"/>
                <a:cs typeface="+mn-lt"/>
              </a:rPr>
              <a:t>, </a:t>
            </a:r>
            <a:r>
              <a:rPr lang="ru-RU" sz="1800" err="1">
                <a:ea typeface="+mn-lt"/>
                <a:cs typeface="+mn-lt"/>
              </a:rPr>
              <a:t>MinMaxScaler</a:t>
            </a:r>
            <a:r>
              <a:rPr lang="ru-RU" sz="1800">
                <a:ea typeface="+mn-lt"/>
                <a:cs typeface="+mn-lt"/>
              </a:rPr>
              <a:t>, </a:t>
            </a:r>
            <a:r>
              <a:rPr lang="ru-RU" sz="1800" err="1">
                <a:ea typeface="+mn-lt"/>
                <a:cs typeface="+mn-lt"/>
              </a:rPr>
              <a:t>MaxAbsScaler</a:t>
            </a:r>
            <a:r>
              <a:rPr lang="ru-RU" sz="1800">
                <a:ea typeface="+mn-lt"/>
                <a:cs typeface="+mn-lt"/>
              </a:rPr>
              <a:t>]</a:t>
            </a:r>
            <a:endParaRPr lang="ru-RU" sz="180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BB058D-0703-E248-3604-EAC9924B551E}"/>
              </a:ext>
            </a:extLst>
          </p:cNvPr>
          <p:cNvSpPr txBox="1"/>
          <p:nvPr/>
        </p:nvSpPr>
        <p:spPr>
          <a:xfrm>
            <a:off x="3854720" y="2685240"/>
            <a:ext cx="4088026" cy="28931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2800" b="1" err="1">
                <a:solidFill>
                  <a:srgbClr val="212529"/>
                </a:solidFill>
              </a:rPr>
              <a:t>RandomForest</a:t>
            </a:r>
            <a:endParaRPr lang="ru-RU" sz="2000" b="1" err="1">
              <a:cs typeface="Calibri" panose="020F0502020204030204"/>
            </a:endParaRPr>
          </a:p>
          <a:p>
            <a:pPr algn="ctr"/>
            <a:r>
              <a:rPr lang="ru-RU" b="1" err="1">
                <a:ea typeface="+mn-lt"/>
                <a:cs typeface="+mn-lt"/>
              </a:rPr>
              <a:t>n_estimators</a:t>
            </a:r>
            <a:r>
              <a:rPr lang="ru-RU" b="1">
                <a:ea typeface="+mn-lt"/>
                <a:cs typeface="+mn-lt"/>
              </a:rPr>
              <a:t>: </a:t>
            </a:r>
            <a:r>
              <a:rPr lang="ru-RU" err="1">
                <a:ea typeface="+mn-lt"/>
                <a:cs typeface="+mn-lt"/>
              </a:rPr>
              <a:t>uniform_int</a:t>
            </a:r>
            <a:r>
              <a:rPr lang="ru-RU">
                <a:ea typeface="+mn-lt"/>
                <a:cs typeface="+mn-lt"/>
              </a:rPr>
              <a:t>(100,1000)</a:t>
            </a:r>
            <a:br>
              <a:rPr lang="ru-RU">
                <a:ea typeface="+mn-lt"/>
                <a:cs typeface="+mn-lt"/>
              </a:rPr>
            </a:br>
            <a:r>
              <a:rPr lang="ru-RU" b="1" err="1">
                <a:ea typeface="+mn-lt"/>
                <a:cs typeface="+mn-lt"/>
              </a:rPr>
              <a:t>criterion</a:t>
            </a:r>
            <a:r>
              <a:rPr lang="ru-RU" b="1">
                <a:ea typeface="+mn-lt"/>
                <a:cs typeface="+mn-lt"/>
              </a:rPr>
              <a:t>:</a:t>
            </a:r>
            <a:r>
              <a:rPr lang="ru-RU">
                <a:ea typeface="+mn-lt"/>
                <a:cs typeface="+mn-lt"/>
              </a:rPr>
              <a:t> [</a:t>
            </a:r>
            <a:r>
              <a:rPr lang="ru-RU" err="1">
                <a:ea typeface="+mn-lt"/>
                <a:cs typeface="+mn-lt"/>
              </a:rPr>
              <a:t>gini</a:t>
            </a:r>
            <a:r>
              <a:rPr lang="ru-RU">
                <a:ea typeface="+mn-lt"/>
                <a:cs typeface="+mn-lt"/>
              </a:rPr>
              <a:t>, </a:t>
            </a:r>
            <a:r>
              <a:rPr lang="ru-RU" err="1">
                <a:ea typeface="+mn-lt"/>
                <a:cs typeface="+mn-lt"/>
              </a:rPr>
              <a:t>entropy</a:t>
            </a:r>
            <a:r>
              <a:rPr lang="ru-RU">
                <a:ea typeface="+mn-lt"/>
                <a:cs typeface="+mn-lt"/>
              </a:rPr>
              <a:t>, </a:t>
            </a:r>
            <a:r>
              <a:rPr lang="ru-RU" err="1">
                <a:ea typeface="+mn-lt"/>
                <a:cs typeface="+mn-lt"/>
              </a:rPr>
              <a:t>log_loss</a:t>
            </a:r>
            <a:r>
              <a:rPr lang="ru-RU">
                <a:ea typeface="+mn-lt"/>
                <a:cs typeface="+mn-lt"/>
              </a:rPr>
              <a:t>]</a:t>
            </a:r>
            <a:br>
              <a:rPr lang="ru-RU">
                <a:ea typeface="+mn-lt"/>
                <a:cs typeface="+mn-lt"/>
              </a:rPr>
            </a:br>
            <a:r>
              <a:rPr lang="ru-RU" b="1" err="1">
                <a:ea typeface="+mn-lt"/>
                <a:cs typeface="+mn-lt"/>
              </a:rPr>
              <a:t>max_features</a:t>
            </a:r>
            <a:r>
              <a:rPr lang="ru-RU" b="1">
                <a:ea typeface="+mn-lt"/>
                <a:cs typeface="+mn-lt"/>
              </a:rPr>
              <a:t>:</a:t>
            </a:r>
            <a:r>
              <a:rPr lang="ru-RU">
                <a:ea typeface="+mn-lt"/>
                <a:cs typeface="+mn-lt"/>
              </a:rPr>
              <a:t> [log2, </a:t>
            </a:r>
            <a:r>
              <a:rPr lang="ru-RU" err="1">
                <a:ea typeface="+mn-lt"/>
                <a:cs typeface="+mn-lt"/>
              </a:rPr>
              <a:t>sqrt</a:t>
            </a:r>
            <a:r>
              <a:rPr lang="ru-RU">
                <a:ea typeface="+mn-lt"/>
                <a:cs typeface="+mn-lt"/>
              </a:rPr>
              <a:t>]</a:t>
            </a:r>
            <a:br>
              <a:rPr lang="ru-RU">
                <a:ea typeface="+mn-lt"/>
                <a:cs typeface="+mn-lt"/>
              </a:rPr>
            </a:br>
            <a:r>
              <a:rPr lang="ru-RU" b="1" err="1">
                <a:ea typeface="+mn-lt"/>
                <a:cs typeface="+mn-lt"/>
              </a:rPr>
              <a:t>max_depth</a:t>
            </a:r>
            <a:r>
              <a:rPr lang="ru-RU" b="1">
                <a:ea typeface="+mn-lt"/>
                <a:cs typeface="+mn-lt"/>
              </a:rPr>
              <a:t>: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uniform_int</a:t>
            </a:r>
            <a:r>
              <a:rPr lang="ru-RU">
                <a:ea typeface="+mn-lt"/>
                <a:cs typeface="+mn-lt"/>
              </a:rPr>
              <a:t>(1,20)</a:t>
            </a:r>
            <a:br>
              <a:rPr lang="ru-RU">
                <a:ea typeface="+mn-lt"/>
                <a:cs typeface="+mn-lt"/>
              </a:rPr>
            </a:br>
            <a:r>
              <a:rPr lang="ru-RU" b="1" err="1">
                <a:ea typeface="+mn-lt"/>
                <a:cs typeface="+mn-lt"/>
              </a:rPr>
              <a:t>min_samples_split</a:t>
            </a:r>
            <a:r>
              <a:rPr lang="ru-RU" b="1">
                <a:ea typeface="+mn-lt"/>
                <a:cs typeface="+mn-lt"/>
              </a:rPr>
              <a:t>: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uniform_int</a:t>
            </a:r>
            <a:r>
              <a:rPr lang="ru-RU">
                <a:ea typeface="+mn-lt"/>
                <a:cs typeface="+mn-lt"/>
              </a:rPr>
              <a:t>(1,20)</a:t>
            </a:r>
            <a:br>
              <a:rPr lang="ru-RU">
                <a:ea typeface="+mn-lt"/>
                <a:cs typeface="+mn-lt"/>
              </a:rPr>
            </a:br>
            <a:r>
              <a:rPr lang="ru-RU" b="1" err="1">
                <a:ea typeface="+mn-lt"/>
                <a:cs typeface="+mn-lt"/>
              </a:rPr>
              <a:t>min_samples_leaf</a:t>
            </a:r>
            <a:r>
              <a:rPr lang="ru-RU" b="1">
                <a:ea typeface="+mn-lt"/>
                <a:cs typeface="+mn-lt"/>
              </a:rPr>
              <a:t>: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uniform_int</a:t>
            </a:r>
            <a:r>
              <a:rPr lang="ru-RU">
                <a:ea typeface="+mn-lt"/>
                <a:cs typeface="+mn-lt"/>
              </a:rPr>
              <a:t>(1,20)</a:t>
            </a:r>
            <a:br>
              <a:rPr lang="ru-RU">
                <a:ea typeface="+mn-lt"/>
                <a:cs typeface="+mn-lt"/>
              </a:rPr>
            </a:br>
            <a:r>
              <a:rPr lang="ru-RU" b="1" err="1">
                <a:ea typeface="+mn-lt"/>
                <a:cs typeface="+mn-lt"/>
              </a:rPr>
              <a:t>bootstrap</a:t>
            </a:r>
            <a:r>
              <a:rPr lang="ru-RU" b="1">
                <a:ea typeface="+mn-lt"/>
                <a:cs typeface="+mn-lt"/>
              </a:rPr>
              <a:t>:</a:t>
            </a:r>
            <a:r>
              <a:rPr lang="ru-RU">
                <a:ea typeface="+mn-lt"/>
                <a:cs typeface="+mn-lt"/>
              </a:rPr>
              <a:t> [True, </a:t>
            </a:r>
            <a:r>
              <a:rPr lang="ru-RU" err="1">
                <a:ea typeface="+mn-lt"/>
                <a:cs typeface="+mn-lt"/>
              </a:rPr>
              <a:t>False</a:t>
            </a:r>
            <a:r>
              <a:rPr lang="ru-RU">
                <a:ea typeface="+mn-lt"/>
                <a:cs typeface="+mn-lt"/>
              </a:rPr>
              <a:t>]</a:t>
            </a:r>
            <a:br>
              <a:rPr lang="ru-RU">
                <a:ea typeface="+mn-lt"/>
                <a:cs typeface="+mn-lt"/>
              </a:rPr>
            </a:br>
            <a:endParaRPr lang="ru-RU" sz="1000">
              <a:ea typeface="+mn-lt"/>
              <a:cs typeface="+mn-lt"/>
            </a:endParaRPr>
          </a:p>
          <a:p>
            <a:endParaRPr lang="ru-RU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E2226C-5BD6-D57F-C2AA-A9F175D443C6}"/>
              </a:ext>
            </a:extLst>
          </p:cNvPr>
          <p:cNvSpPr txBox="1"/>
          <p:nvPr/>
        </p:nvSpPr>
        <p:spPr>
          <a:xfrm>
            <a:off x="8200179" y="2619926"/>
            <a:ext cx="3943864" cy="37240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2800" b="1" err="1">
                <a:cs typeface="Calibri"/>
              </a:rPr>
              <a:t>Catboost</a:t>
            </a:r>
            <a:endParaRPr lang="ru-RU" sz="2800" b="1">
              <a:cs typeface="Calibri"/>
            </a:endParaRPr>
          </a:p>
          <a:p>
            <a:r>
              <a:rPr lang="ru-RU" b="1" err="1">
                <a:ea typeface="+mn-lt"/>
                <a:cs typeface="+mn-lt"/>
              </a:rPr>
              <a:t>Depth</a:t>
            </a:r>
            <a:r>
              <a:rPr lang="ru-RU" b="1">
                <a:ea typeface="+mn-lt"/>
                <a:cs typeface="+mn-lt"/>
              </a:rPr>
              <a:t>: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uniform_int</a:t>
            </a:r>
            <a:r>
              <a:rPr lang="ru-RU">
                <a:ea typeface="+mn-lt"/>
                <a:cs typeface="+mn-lt"/>
              </a:rPr>
              <a:t>(4,12)</a:t>
            </a:r>
            <a:br>
              <a:rPr lang="ru-RU">
                <a:ea typeface="+mn-lt"/>
                <a:cs typeface="+mn-lt"/>
              </a:rPr>
            </a:br>
            <a:r>
              <a:rPr lang="ru-RU" b="1" err="1">
                <a:ea typeface="+mn-lt"/>
                <a:cs typeface="+mn-lt"/>
              </a:rPr>
              <a:t>random_strength</a:t>
            </a:r>
            <a:r>
              <a:rPr lang="ru-RU" b="1">
                <a:ea typeface="+mn-lt"/>
                <a:cs typeface="+mn-lt"/>
              </a:rPr>
              <a:t>: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uniform_int</a:t>
            </a:r>
            <a:r>
              <a:rPr lang="ru-RU">
                <a:ea typeface="+mn-lt"/>
                <a:cs typeface="+mn-lt"/>
              </a:rPr>
              <a:t>(1,20)</a:t>
            </a:r>
            <a:br>
              <a:rPr lang="ru-RU">
                <a:ea typeface="+mn-lt"/>
                <a:cs typeface="+mn-lt"/>
              </a:rPr>
            </a:br>
            <a:r>
              <a:rPr lang="ru-RU" b="1" err="1">
                <a:ea typeface="+mn-lt"/>
                <a:cs typeface="+mn-lt"/>
              </a:rPr>
              <a:t>learning_rate</a:t>
            </a:r>
            <a:r>
              <a:rPr lang="ru-RU" b="1">
                <a:ea typeface="+mn-lt"/>
                <a:cs typeface="+mn-lt"/>
              </a:rPr>
              <a:t>: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logspace</a:t>
            </a:r>
            <a:r>
              <a:rPr lang="ru-RU">
                <a:ea typeface="+mn-lt"/>
                <a:cs typeface="+mn-lt"/>
              </a:rPr>
              <a:t>(1e-5,1)</a:t>
            </a:r>
            <a:br>
              <a:rPr lang="ru-RU">
                <a:ea typeface="+mn-lt"/>
                <a:cs typeface="+mn-lt"/>
              </a:rPr>
            </a:br>
            <a:r>
              <a:rPr lang="ru-RU" b="1" err="1">
                <a:ea typeface="+mn-lt"/>
                <a:cs typeface="+mn-lt"/>
              </a:rPr>
              <a:t>bagging_temperature</a:t>
            </a:r>
            <a:r>
              <a:rPr lang="ru-RU" b="1">
                <a:ea typeface="+mn-lt"/>
                <a:cs typeface="+mn-lt"/>
              </a:rPr>
              <a:t>: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uniform</a:t>
            </a:r>
            <a:r>
              <a:rPr lang="ru-RU">
                <a:ea typeface="+mn-lt"/>
                <a:cs typeface="+mn-lt"/>
              </a:rPr>
              <a:t>(0,1)</a:t>
            </a:r>
            <a:br>
              <a:rPr lang="ru-RU">
                <a:ea typeface="+mn-lt"/>
                <a:cs typeface="+mn-lt"/>
              </a:rPr>
            </a:br>
            <a:r>
              <a:rPr lang="ru-RU" b="1" err="1">
                <a:ea typeface="+mn-lt"/>
                <a:cs typeface="+mn-lt"/>
              </a:rPr>
              <a:t>score_function</a:t>
            </a:r>
            <a:r>
              <a:rPr lang="ru-RU" b="1">
                <a:ea typeface="+mn-lt"/>
                <a:cs typeface="+mn-lt"/>
              </a:rPr>
              <a:t>:</a:t>
            </a:r>
            <a:r>
              <a:rPr lang="ru-RU">
                <a:ea typeface="+mn-lt"/>
                <a:cs typeface="+mn-lt"/>
              </a:rPr>
              <a:t> [L2, NewtonL2,</a:t>
            </a:r>
            <a:br>
              <a:rPr lang="ru-RU">
                <a:ea typeface="+mn-lt"/>
                <a:cs typeface="+mn-lt"/>
              </a:rPr>
            </a:br>
            <a:r>
              <a:rPr lang="ru-RU" err="1">
                <a:ea typeface="+mn-lt"/>
                <a:cs typeface="+mn-lt"/>
              </a:rPr>
              <a:t>NewtonCosine</a:t>
            </a:r>
            <a:r>
              <a:rPr lang="ru-RU">
                <a:ea typeface="+mn-lt"/>
                <a:cs typeface="+mn-lt"/>
              </a:rPr>
              <a:t>, </a:t>
            </a:r>
            <a:r>
              <a:rPr lang="ru-RU" err="1">
                <a:ea typeface="+mn-lt"/>
                <a:cs typeface="+mn-lt"/>
              </a:rPr>
              <a:t>Cosine</a:t>
            </a:r>
            <a:r>
              <a:rPr lang="ru-RU">
                <a:ea typeface="+mn-lt"/>
                <a:cs typeface="+mn-lt"/>
              </a:rPr>
              <a:t>]</a:t>
            </a:r>
            <a:br>
              <a:rPr lang="ru-RU">
                <a:ea typeface="+mn-lt"/>
                <a:cs typeface="+mn-lt"/>
              </a:rPr>
            </a:br>
            <a:r>
              <a:rPr lang="ru-RU" b="1" err="1">
                <a:ea typeface="+mn-lt"/>
                <a:cs typeface="+mn-lt"/>
              </a:rPr>
              <a:t>leaf_estimation_backtracking</a:t>
            </a:r>
            <a:r>
              <a:rPr lang="ru-RU" b="1">
                <a:ea typeface="+mn-lt"/>
                <a:cs typeface="+mn-lt"/>
              </a:rPr>
              <a:t>:</a:t>
            </a:r>
            <a:r>
              <a:rPr lang="ru-RU">
                <a:ea typeface="+mn-lt"/>
                <a:cs typeface="+mn-lt"/>
              </a:rPr>
              <a:t> [</a:t>
            </a:r>
            <a:r>
              <a:rPr lang="ru-RU" err="1">
                <a:ea typeface="+mn-lt"/>
                <a:cs typeface="+mn-lt"/>
              </a:rPr>
              <a:t>AnyImprovement</a:t>
            </a:r>
            <a:r>
              <a:rPr lang="ru-RU">
                <a:ea typeface="+mn-lt"/>
                <a:cs typeface="+mn-lt"/>
              </a:rPr>
              <a:t>, </a:t>
            </a:r>
            <a:r>
              <a:rPr lang="ru-RU" err="1">
                <a:ea typeface="+mn-lt"/>
                <a:cs typeface="+mn-lt"/>
              </a:rPr>
              <a:t>Armijo</a:t>
            </a:r>
            <a:r>
              <a:rPr lang="ru-RU">
                <a:ea typeface="+mn-lt"/>
                <a:cs typeface="+mn-lt"/>
              </a:rPr>
              <a:t>]</a:t>
            </a:r>
            <a:endParaRPr lang="ru-RU" sz="1400">
              <a:cs typeface="Calibri" panose="020F0502020204030204"/>
            </a:endParaRPr>
          </a:p>
          <a:p>
            <a:br>
              <a:rPr lang="en-US"/>
            </a:br>
            <a:endParaRPr lang="en-US"/>
          </a:p>
          <a:p>
            <a:endParaRPr lang="ru-RU" sz="2800" b="1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275849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435DE3-C899-1B16-486B-354616E1F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ru-RU" sz="4800">
                <a:cs typeface="Calibri Light"/>
              </a:rPr>
              <a:t>Перебор</a:t>
            </a:r>
            <a:endParaRPr lang="ru-RU" sz="480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4ACDB3-465B-2990-EF4F-66E39C414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ru-RU" sz="3200">
                <a:cs typeface="Calibri" panose="020F0502020204030204"/>
              </a:rPr>
              <a:t>Перебор происходил по кросс-валидации по 5 </a:t>
            </a:r>
            <a:r>
              <a:rPr lang="ru-RU" sz="3200" err="1">
                <a:cs typeface="Calibri" panose="020F0502020204030204"/>
              </a:rPr>
              <a:t>фолдам</a:t>
            </a:r>
            <a:r>
              <a:rPr lang="ru-RU" sz="3200">
                <a:cs typeface="Calibri" panose="020F0502020204030204"/>
              </a:rPr>
              <a:t>. </a:t>
            </a:r>
            <a:endParaRPr lang="ru-RU" sz="3200">
              <a:ea typeface="Calibri" panose="020F0502020204030204"/>
              <a:cs typeface="Calibri" panose="020F0502020204030204"/>
            </a:endParaRPr>
          </a:p>
          <a:p>
            <a:r>
              <a:rPr lang="ru-RU" sz="3200">
                <a:cs typeface="Calibri" panose="020F0502020204030204"/>
              </a:rPr>
              <a:t>Метрика для оптимизации - </a:t>
            </a:r>
            <a:r>
              <a:rPr lang="ru-RU" sz="3200" err="1">
                <a:cs typeface="Calibri" panose="020F0502020204030204"/>
              </a:rPr>
              <a:t>Binary</a:t>
            </a:r>
            <a:r>
              <a:rPr lang="ru-RU" sz="3200">
                <a:cs typeface="Calibri" panose="020F0502020204030204"/>
              </a:rPr>
              <a:t> Cross </a:t>
            </a:r>
            <a:r>
              <a:rPr lang="ru-RU" sz="3200" err="1">
                <a:cs typeface="Calibri" panose="020F0502020204030204"/>
              </a:rPr>
              <a:t>Entropy</a:t>
            </a:r>
            <a:endParaRPr lang="ru-RU" sz="3200">
              <a:ea typeface="Calibri" panose="020F0502020204030204"/>
              <a:cs typeface="Calibri" panose="020F0502020204030204"/>
            </a:endParaRPr>
          </a:p>
          <a:p>
            <a:r>
              <a:rPr lang="ru-RU" sz="3200">
                <a:cs typeface="Calibri" panose="020F0502020204030204"/>
              </a:rPr>
              <a:t>Перебор происходил на </a:t>
            </a:r>
            <a:r>
              <a:rPr lang="ru-RU" sz="3200" err="1">
                <a:cs typeface="Calibri" panose="020F0502020204030204"/>
              </a:rPr>
              <a:t>train</a:t>
            </a:r>
            <a:r>
              <a:rPr lang="ru-RU" sz="3200">
                <a:cs typeface="Calibri" panose="020F0502020204030204"/>
              </a:rPr>
              <a:t> выборке</a:t>
            </a:r>
            <a:endParaRPr lang="ru-RU" sz="3200">
              <a:ea typeface="Calibri" panose="020F0502020204030204"/>
              <a:cs typeface="Calibri" panose="020F0502020204030204"/>
            </a:endParaRPr>
          </a:p>
          <a:p>
            <a:r>
              <a:rPr lang="ru-RU" sz="3200">
                <a:cs typeface="Calibri" panose="020F0502020204030204"/>
              </a:rPr>
              <a:t>Произведено по 200 шагов на каждой модели</a:t>
            </a:r>
            <a:endParaRPr lang="ru-RU" sz="320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ru-RU" sz="3200">
                <a:ea typeface="Calibri" panose="020F0502020204030204"/>
                <a:cs typeface="Calibri" panose="020F0502020204030204"/>
              </a:rPr>
              <a:t>(Спойлер) Лучшим оказался градиентный </a:t>
            </a:r>
            <a:r>
              <a:rPr lang="ru-RU" sz="3200" err="1">
                <a:ea typeface="Calibri" panose="020F0502020204030204"/>
                <a:cs typeface="Calibri" panose="020F0502020204030204"/>
              </a:rPr>
              <a:t>бустинг</a:t>
            </a:r>
            <a:endParaRPr lang="ru-RU" sz="3200">
              <a:ea typeface="Calibri" panose="020F0502020204030204"/>
              <a:cs typeface="Calibri" panose="020F050202020403020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32183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163D36-694A-41A3-CAC4-36D868400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>
                <a:ea typeface="+mj-lt"/>
                <a:cs typeface="+mj-lt"/>
              </a:rPr>
              <a:t>Конструирование моделей</a:t>
            </a:r>
            <a:endParaRPr lang="ru-RU">
              <a:ea typeface="+mj-lt"/>
              <a:cs typeface="+mj-l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CC2873-D813-25DF-2F38-0796F414B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>
                <a:ea typeface="Calibri"/>
                <a:cs typeface="Calibri"/>
              </a:rPr>
              <a:t>Было создано несколько моделей градиентного </a:t>
            </a:r>
            <a:r>
              <a:rPr lang="ru-RU" err="1">
                <a:ea typeface="Calibri"/>
                <a:cs typeface="Calibri"/>
              </a:rPr>
              <a:t>бустинга</a:t>
            </a:r>
            <a:r>
              <a:rPr lang="ru-RU">
                <a:ea typeface="Calibri"/>
                <a:cs typeface="Calibri"/>
              </a:rPr>
              <a:t>, обученные на разных признаках:</a:t>
            </a:r>
          </a:p>
          <a:p>
            <a:pPr marL="514350" indent="-514350">
              <a:buAutoNum type="arabicParenR"/>
            </a:pPr>
            <a:r>
              <a:rPr lang="ru-RU">
                <a:ea typeface="Calibri"/>
                <a:cs typeface="Calibri"/>
              </a:rPr>
              <a:t>На всех признаках -- </a:t>
            </a:r>
            <a:r>
              <a:rPr lang="ru-RU" err="1">
                <a:ea typeface="Calibri"/>
                <a:cs typeface="Calibri"/>
              </a:rPr>
              <a:t>Catboost_all</a:t>
            </a:r>
            <a:endParaRPr lang="ru-RU">
              <a:ea typeface="Calibri"/>
              <a:cs typeface="Calibri"/>
            </a:endParaRPr>
          </a:p>
          <a:p>
            <a:pPr marL="514350" indent="-514350">
              <a:buAutoNum type="arabicParenR"/>
            </a:pPr>
            <a:r>
              <a:rPr lang="ru-RU">
                <a:ea typeface="Calibri"/>
                <a:cs typeface="Calibri"/>
              </a:rPr>
              <a:t>На астрометрических -- </a:t>
            </a:r>
            <a:r>
              <a:rPr lang="ru-RU" err="1">
                <a:ea typeface="Calibri"/>
                <a:cs typeface="Calibri"/>
              </a:rPr>
              <a:t>Catboost_position</a:t>
            </a:r>
          </a:p>
          <a:p>
            <a:pPr marL="514350" indent="-514350">
              <a:buAutoNum type="arabicParenR"/>
            </a:pPr>
            <a:r>
              <a:rPr lang="ru-RU">
                <a:ea typeface="Calibri"/>
                <a:cs typeface="Calibri"/>
              </a:rPr>
              <a:t>На фотометрических -- </a:t>
            </a:r>
            <a:r>
              <a:rPr lang="ru-RU" err="1">
                <a:ea typeface="Calibri"/>
                <a:cs typeface="Calibri"/>
              </a:rPr>
              <a:t>Catboost_color</a:t>
            </a:r>
            <a:endParaRPr lang="ru-RU">
              <a:ea typeface="Calibri"/>
              <a:cs typeface="Calibri"/>
            </a:endParaRPr>
          </a:p>
          <a:p>
            <a:pPr marL="514350" indent="-514350">
              <a:buAutoNum type="arabicParenR"/>
            </a:pPr>
            <a:r>
              <a:rPr lang="ru-RU">
                <a:ea typeface="Calibri"/>
                <a:cs typeface="Calibri"/>
              </a:rPr>
              <a:t>На необработанных данных с небольшим количеством астрометрических признаков -- </a:t>
            </a:r>
            <a:r>
              <a:rPr lang="ru-RU" err="1">
                <a:ea typeface="Calibri"/>
                <a:cs typeface="Calibri"/>
              </a:rPr>
              <a:t>Catboost_raw</a:t>
            </a:r>
            <a:endParaRPr lang="ru-RU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16361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07533F-23DE-FD48-BE54-2327841BA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>
                <a:ea typeface="Calibri Light"/>
                <a:cs typeface="Calibri Light"/>
              </a:rPr>
              <a:t>Конструирование моделей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84B543-B450-9197-3C51-55DE15B5B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>
                <a:ea typeface="Calibri" panose="020F0502020204030204"/>
                <a:cs typeface="Calibri" panose="020F0502020204030204"/>
              </a:rPr>
              <a:t>Для NWAY было создано 3 модели:</a:t>
            </a:r>
          </a:p>
          <a:p>
            <a:pPr marL="514350" indent="-514350">
              <a:buAutoNum type="arabicParenR"/>
            </a:pPr>
            <a:r>
              <a:rPr lang="ru-RU">
                <a:ea typeface="Calibri" panose="020F0502020204030204"/>
                <a:cs typeface="Calibri" panose="020F0502020204030204"/>
              </a:rPr>
              <a:t>Модель без признака с априорным распределением -- NWAY</a:t>
            </a:r>
          </a:p>
          <a:p>
            <a:pPr marL="514350" indent="-514350">
              <a:buAutoNum type="arabicParenR"/>
            </a:pPr>
            <a:r>
              <a:rPr lang="ru-RU">
                <a:ea typeface="Calibri" panose="020F0502020204030204"/>
                <a:cs typeface="Calibri" panose="020F0502020204030204"/>
              </a:rPr>
              <a:t>Модель с самым информативным признаком -- </a:t>
            </a:r>
            <a:r>
              <a:rPr lang="ru-RU" err="1">
                <a:ea typeface="Calibri" panose="020F0502020204030204"/>
                <a:cs typeface="Calibri" panose="020F0502020204030204"/>
              </a:rPr>
              <a:t>NWAY_feature</a:t>
            </a:r>
            <a:endParaRPr lang="ru-RU" err="1">
              <a:cs typeface="Calibri" panose="020F0502020204030204"/>
            </a:endParaRPr>
          </a:p>
          <a:p>
            <a:pPr marL="514350" indent="-514350">
              <a:buAutoNum type="arabicParenR"/>
            </a:pPr>
            <a:r>
              <a:rPr lang="ru-RU">
                <a:ea typeface="Calibri" panose="020F0502020204030204"/>
                <a:cs typeface="Calibri" panose="020F0502020204030204"/>
              </a:rPr>
              <a:t>Модель с признаком, полученным с помощью модель градиентного </a:t>
            </a:r>
            <a:r>
              <a:rPr lang="ru-RU" err="1">
                <a:ea typeface="Calibri" panose="020F0502020204030204"/>
                <a:cs typeface="Calibri" panose="020F0502020204030204"/>
              </a:rPr>
              <a:t>бустинга</a:t>
            </a:r>
            <a:r>
              <a:rPr lang="ru-RU">
                <a:ea typeface="Calibri" panose="020F0502020204030204"/>
                <a:cs typeface="Calibri" panose="020F0502020204030204"/>
              </a:rPr>
              <a:t> на фотометрических признаках -- </a:t>
            </a:r>
            <a:r>
              <a:rPr lang="ru-RU" err="1">
                <a:ea typeface="Calibri" panose="020F0502020204030204"/>
                <a:cs typeface="Calibri" panose="020F0502020204030204"/>
              </a:rPr>
              <a:t>NWAY_catboost</a:t>
            </a:r>
            <a:endParaRPr lang="ru-RU" err="1">
              <a:cs typeface="Calibri" panose="020F0502020204030204"/>
            </a:endParaRPr>
          </a:p>
          <a:p>
            <a:pPr marL="514350" indent="-514350">
              <a:buAutoNum type="arabicParenR"/>
            </a:pPr>
            <a:endParaRPr lang="ru-RU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ru-RU">
                <a:ea typeface="Calibri" panose="020F0502020204030204"/>
                <a:cs typeface="Calibri" panose="020F0502020204030204"/>
              </a:rPr>
              <a:t>И модель ближайшего соседа</a:t>
            </a:r>
          </a:p>
        </p:txBody>
      </p:sp>
    </p:spTree>
    <p:extLst>
      <p:ext uri="{BB962C8B-B14F-4D97-AF65-F5344CB8AC3E}">
        <p14:creationId xmlns:p14="http://schemas.microsoft.com/office/powerpoint/2010/main" val="28146773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7F050F-B8E6-FECF-44B5-85784E8E6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/>
              <a:t>Результаты</a:t>
            </a:r>
          </a:p>
        </p:txBody>
      </p:sp>
      <p:pic>
        <p:nvPicPr>
          <p:cNvPr id="5" name="Рисунок 5" descr="Изображение выглядит как свет, звезда&#10;&#10;Автоматически созданное описание">
            <a:extLst>
              <a:ext uri="{FF2B5EF4-FFF2-40B4-BE49-F238E27FC236}">
                <a16:creationId xmlns:a16="http://schemas.microsoft.com/office/drawing/2014/main" id="{03B0A956-5A78-AC06-C7BC-D147DF558A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25" r="1" b="22755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377678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E593F-46FC-ABA5-656C-B061A62D6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903" y="365125"/>
            <a:ext cx="11318788" cy="1346157"/>
          </a:xfrm>
        </p:spPr>
        <p:txBody>
          <a:bodyPr/>
          <a:lstStyle/>
          <a:p>
            <a:r>
              <a:rPr lang="ru-RU">
                <a:cs typeface="Calibri Light"/>
              </a:rPr>
              <a:t>Результаты моделей с лучшими параметрами</a:t>
            </a:r>
            <a:endParaRPr lang="ru-RU"/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5189FDE0-0EDD-3AD9-D840-5DA1BBE0FB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725725"/>
              </p:ext>
            </p:extLst>
          </p:nvPr>
        </p:nvGraphicFramePr>
        <p:xfrm>
          <a:off x="1266567" y="2316891"/>
          <a:ext cx="10272258" cy="282136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42896">
                  <a:extLst>
                    <a:ext uri="{9D8B030D-6E8A-4147-A177-3AD203B41FA5}">
                      <a16:colId xmlns:a16="http://schemas.microsoft.com/office/drawing/2014/main" val="942645550"/>
                    </a:ext>
                  </a:extLst>
                </a:gridCol>
                <a:gridCol w="1784893">
                  <a:extLst>
                    <a:ext uri="{9D8B030D-6E8A-4147-A177-3AD203B41FA5}">
                      <a16:colId xmlns:a16="http://schemas.microsoft.com/office/drawing/2014/main" val="1206648054"/>
                    </a:ext>
                  </a:extLst>
                </a:gridCol>
                <a:gridCol w="3139091">
                  <a:extLst>
                    <a:ext uri="{9D8B030D-6E8A-4147-A177-3AD203B41FA5}">
                      <a16:colId xmlns:a16="http://schemas.microsoft.com/office/drawing/2014/main" val="3616497114"/>
                    </a:ext>
                  </a:extLst>
                </a:gridCol>
                <a:gridCol w="2005378">
                  <a:extLst>
                    <a:ext uri="{9D8B030D-6E8A-4147-A177-3AD203B41FA5}">
                      <a16:colId xmlns:a16="http://schemas.microsoft.com/office/drawing/2014/main" val="2304780126"/>
                    </a:ext>
                  </a:extLst>
                </a:gridCol>
              </a:tblGrid>
              <a:tr h="611295">
                <a:tc>
                  <a:txBody>
                    <a:bodyPr/>
                    <a:lstStyle/>
                    <a:p>
                      <a:r>
                        <a:rPr lang="ru-RU"/>
                        <a:t>Модель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/>
                        <a:t>ROC_AUC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800" b="1" i="0" u="none" strike="noStrike" noProof="0">
                          <a:solidFill>
                            <a:srgbClr val="FFFFFF"/>
                          </a:solidFill>
                          <a:latin typeface="Calibri"/>
                        </a:rPr>
                        <a:t>Precision09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/>
                        <a:t>Время обучения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654100"/>
                  </a:ext>
                </a:extLst>
              </a:tr>
              <a:tr h="552517">
                <a:tc>
                  <a:txBody>
                    <a:bodyPr/>
                    <a:lstStyle/>
                    <a:p>
                      <a:pPr marL="0" marR="0" lvl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ru-RU" sz="1800" b="0" i="0" u="none" strike="noStrike" noProof="0">
                          <a:solidFill>
                            <a:srgbClr val="444444"/>
                          </a:solidFill>
                          <a:latin typeface="Arial"/>
                        </a:rPr>
                        <a:t>Логистическая  регрессия 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97.69 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/>
                        <a:t>94.04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/>
                        <a:t>0.35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683405"/>
                  </a:ext>
                </a:extLst>
              </a:tr>
              <a:tr h="55251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800" b="0" i="0" u="none" strike="noStrike" noProof="0">
                          <a:solidFill>
                            <a:srgbClr val="444444"/>
                          </a:solidFill>
                          <a:latin typeface="Arial"/>
                        </a:rPr>
                        <a:t>Случайный лес</a:t>
                      </a:r>
                      <a:endParaRPr lang="ru-RU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800" b="0" i="0" u="none" strike="noStrike" noProof="0">
                          <a:solidFill>
                            <a:srgbClr val="000000"/>
                          </a:solidFill>
                        </a:rPr>
                        <a:t>98.70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/>
                        <a:t>96.80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/>
                        <a:t>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07861"/>
                  </a:ext>
                </a:extLst>
              </a:tr>
              <a:tr h="55251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800" b="0" i="0" u="none" strike="noStrike" noProof="0">
                          <a:solidFill>
                            <a:srgbClr val="444444"/>
                          </a:solidFill>
                          <a:latin typeface="Arial"/>
                        </a:rPr>
                        <a:t>Градиентный </a:t>
                      </a:r>
                      <a:r>
                        <a:rPr lang="ru-RU" sz="1800" b="0" i="0" u="none" strike="noStrike" noProof="0" err="1">
                          <a:solidFill>
                            <a:srgbClr val="444444"/>
                          </a:solidFill>
                          <a:latin typeface="Arial"/>
                        </a:rPr>
                        <a:t>бустинг</a:t>
                      </a:r>
                      <a:r>
                        <a:rPr lang="ru-RU" sz="1800" b="0" i="0" u="none" strike="noStrike" noProof="0">
                          <a:solidFill>
                            <a:srgbClr val="444444"/>
                          </a:solidFill>
                          <a:latin typeface="Arial"/>
                        </a:rPr>
                        <a:t> </a:t>
                      </a:r>
                      <a:endParaRPr lang="ru-RU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1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98.72 </a:t>
                      </a:r>
                      <a:endParaRPr lang="ru-RU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/>
                        <a:t>96.99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b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869154"/>
                  </a:ext>
                </a:extLst>
              </a:tr>
              <a:tr h="55251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800" b="0" i="0" u="none" strike="noStrike" noProof="0">
                          <a:solidFill>
                            <a:srgbClr val="444444"/>
                          </a:solidFill>
                          <a:latin typeface="Arial"/>
                        </a:rPr>
                        <a:t>Многослойный персептрон</a:t>
                      </a:r>
                      <a:endParaRPr lang="ru-RU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98.48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/>
                        <a:t>96.19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/>
                        <a:t>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0637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8531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8AEE67-6AF5-41D6-A56B-D362698E5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ru-RU" sz="3400">
                <a:ea typeface="Calibri Light"/>
                <a:cs typeface="Calibri Light"/>
              </a:rPr>
              <a:t>Астрономические объекты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58576C-0B8A-B943-67F1-3F85C1A8F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1900">
                <a:ea typeface="Calibri"/>
                <a:cs typeface="Calibri"/>
              </a:rPr>
              <a:t>В основном звезды</a:t>
            </a:r>
          </a:p>
          <a:p>
            <a:pPr marL="0" indent="0">
              <a:buNone/>
            </a:pPr>
            <a:r>
              <a:rPr lang="ru-RU" sz="1900">
                <a:ea typeface="Calibri"/>
                <a:cs typeface="Calibri"/>
              </a:rPr>
              <a:t>Характеризуются:</a:t>
            </a:r>
          </a:p>
          <a:p>
            <a:pPr marL="514350" indent="-514350">
              <a:buAutoNum type="arabicParenR"/>
            </a:pPr>
            <a:r>
              <a:rPr lang="ru-RU" sz="1900">
                <a:ea typeface="Calibri"/>
                <a:cs typeface="Calibri"/>
              </a:rPr>
              <a:t>Яркостью</a:t>
            </a:r>
          </a:p>
          <a:p>
            <a:pPr marL="514350" indent="-514350">
              <a:buAutoNum type="arabicParenR"/>
            </a:pPr>
            <a:r>
              <a:rPr lang="ru-RU" sz="1900">
                <a:ea typeface="Calibri"/>
                <a:cs typeface="Calibri"/>
              </a:rPr>
              <a:t>Позицией</a:t>
            </a:r>
          </a:p>
          <a:p>
            <a:pPr marL="514350" indent="-514350">
              <a:buAutoNum type="arabicParenR"/>
            </a:pPr>
            <a:r>
              <a:rPr lang="ru-RU" sz="1900">
                <a:ea typeface="Calibri"/>
                <a:cs typeface="Calibri"/>
              </a:rPr>
              <a:t>Размером</a:t>
            </a:r>
          </a:p>
          <a:p>
            <a:pPr marL="0" indent="0">
              <a:buNone/>
            </a:pPr>
            <a:r>
              <a:rPr lang="ru-RU" sz="1900">
                <a:ea typeface="Calibri"/>
                <a:cs typeface="Calibri"/>
              </a:rPr>
              <a:t>Такие тела изучают с помощью телескопов, которые могут снимать небо в различных спектральных диапазонах.</a:t>
            </a:r>
          </a:p>
        </p:txBody>
      </p:sp>
      <p:pic>
        <p:nvPicPr>
          <p:cNvPr id="4" name="Рисунок 4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E40ED706-D89B-DFC3-EC12-28A7E8468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884293"/>
            <a:ext cx="6903720" cy="308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497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60CF84-1A3C-84B9-8AB8-DE6F9120E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Calibri Light"/>
              </a:rPr>
              <a:t>Precision </a:t>
            </a:r>
            <a:r>
              <a:rPr lang="ru-RU" err="1">
                <a:cs typeface="Calibri Light"/>
              </a:rPr>
              <a:t>Recall</a:t>
            </a:r>
            <a:r>
              <a:rPr lang="ru-RU">
                <a:cs typeface="Calibri Light"/>
              </a:rPr>
              <a:t> </a:t>
            </a:r>
            <a:r>
              <a:rPr lang="ru-RU" err="1">
                <a:cs typeface="Calibri Light"/>
              </a:rPr>
              <a:t>Curve</a:t>
            </a:r>
            <a:r>
              <a:rPr lang="ru-RU">
                <a:cs typeface="Calibri Light"/>
              </a:rPr>
              <a:t> для лучших моделей</a:t>
            </a:r>
          </a:p>
        </p:txBody>
      </p:sp>
      <p:pic>
        <p:nvPicPr>
          <p:cNvPr id="4" name="Рисунок 4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25B7B112-6CAA-6693-8001-EF5C5D9BE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46" y="2565089"/>
            <a:ext cx="4926226" cy="3867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2A5718-4861-60CC-A350-3FAB027BAB00}"/>
              </a:ext>
            </a:extLst>
          </p:cNvPr>
          <p:cNvSpPr txBox="1"/>
          <p:nvPr/>
        </p:nvSpPr>
        <p:spPr>
          <a:xfrm>
            <a:off x="1225378" y="1925594"/>
            <a:ext cx="409832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>
                <a:ea typeface="Calibri"/>
                <a:cs typeface="Calibri"/>
              </a:rPr>
              <a:t>Задача поиска отождествлений</a:t>
            </a:r>
            <a:endParaRPr lang="ru-RU" sz="2000" err="1"/>
          </a:p>
        </p:txBody>
      </p:sp>
      <p:pic>
        <p:nvPicPr>
          <p:cNvPr id="6" name="Рисунок 6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C2039893-69A8-5BBF-2569-4D6710356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238" y="2635988"/>
            <a:ext cx="5060091" cy="37278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1DE95A-B459-58E9-3DD7-57281B57E1FC}"/>
              </a:ext>
            </a:extLst>
          </p:cNvPr>
          <p:cNvSpPr txBox="1"/>
          <p:nvPr/>
        </p:nvSpPr>
        <p:spPr>
          <a:xfrm>
            <a:off x="7146324" y="1956486"/>
            <a:ext cx="42115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>
                <a:ea typeface="Calibri"/>
                <a:cs typeface="Calibri"/>
              </a:rPr>
              <a:t>Задача поиска бездомных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3882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ectangle 10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144A68-06D9-7F11-9D3E-F084E367F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ru-RU" sz="4000">
                <a:ea typeface="Calibri Light"/>
                <a:cs typeface="Calibri Light"/>
              </a:rPr>
              <a:t>Метрика ROC_AUC для отождествления </a:t>
            </a:r>
            <a:endParaRPr lang="ru-RU" sz="4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659109F4-D781-3B62-BA87-FDBA944989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0104494"/>
              </p:ext>
            </p:extLst>
          </p:nvPr>
        </p:nvGraphicFramePr>
        <p:xfrm>
          <a:off x="1079499" y="2155999"/>
          <a:ext cx="10129410" cy="4485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9315">
                  <a:extLst>
                    <a:ext uri="{9D8B030D-6E8A-4147-A177-3AD203B41FA5}">
                      <a16:colId xmlns:a16="http://schemas.microsoft.com/office/drawing/2014/main" val="4289135848"/>
                    </a:ext>
                  </a:extLst>
                </a:gridCol>
                <a:gridCol w="1722904">
                  <a:extLst>
                    <a:ext uri="{9D8B030D-6E8A-4147-A177-3AD203B41FA5}">
                      <a16:colId xmlns:a16="http://schemas.microsoft.com/office/drawing/2014/main" val="2484070832"/>
                    </a:ext>
                  </a:extLst>
                </a:gridCol>
                <a:gridCol w="1413092">
                  <a:extLst>
                    <a:ext uri="{9D8B030D-6E8A-4147-A177-3AD203B41FA5}">
                      <a16:colId xmlns:a16="http://schemas.microsoft.com/office/drawing/2014/main" val="2941301746"/>
                    </a:ext>
                  </a:extLst>
                </a:gridCol>
                <a:gridCol w="1512794">
                  <a:extLst>
                    <a:ext uri="{9D8B030D-6E8A-4147-A177-3AD203B41FA5}">
                      <a16:colId xmlns:a16="http://schemas.microsoft.com/office/drawing/2014/main" val="1624175129"/>
                    </a:ext>
                  </a:extLst>
                </a:gridCol>
                <a:gridCol w="1419429">
                  <a:extLst>
                    <a:ext uri="{9D8B030D-6E8A-4147-A177-3AD203B41FA5}">
                      <a16:colId xmlns:a16="http://schemas.microsoft.com/office/drawing/2014/main" val="4251257955"/>
                    </a:ext>
                  </a:extLst>
                </a:gridCol>
                <a:gridCol w="1431876">
                  <a:extLst>
                    <a:ext uri="{9D8B030D-6E8A-4147-A177-3AD203B41FA5}">
                      <a16:colId xmlns:a16="http://schemas.microsoft.com/office/drawing/2014/main" val="906196717"/>
                    </a:ext>
                  </a:extLst>
                </a:gridCol>
              </a:tblGrid>
              <a:tr h="410416">
                <a:tc>
                  <a:txBody>
                    <a:bodyPr/>
                    <a:lstStyle/>
                    <a:p>
                      <a:r>
                        <a:rPr lang="ru-RU" sz="1600"/>
                        <a:t>Модель</a:t>
                      </a:r>
                    </a:p>
                  </a:txBody>
                  <a:tcPr marL="82519" marR="82519" marT="41259" marB="41259"/>
                </a:tc>
                <a:tc>
                  <a:txBody>
                    <a:bodyPr/>
                    <a:lstStyle/>
                    <a:p>
                      <a:r>
                        <a:rPr lang="ru-RU" sz="1600"/>
                        <a:t>Все объекты</a:t>
                      </a:r>
                    </a:p>
                  </a:txBody>
                  <a:tcPr marL="82519" marR="82519" marT="41259" marB="41259"/>
                </a:tc>
                <a:tc>
                  <a:txBody>
                    <a:bodyPr/>
                    <a:lstStyle/>
                    <a:p>
                      <a:r>
                        <a:rPr lang="ru-RU" sz="1600" err="1"/>
                        <a:t>Pos_error</a:t>
                      </a:r>
                      <a:r>
                        <a:rPr lang="ru-RU" sz="1600"/>
                        <a:t>&gt;2</a:t>
                      </a:r>
                    </a:p>
                  </a:txBody>
                  <a:tcPr marL="82519" marR="82519" marT="41259" marB="41259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 b="1" i="0" u="none" strike="noStrike" noProof="0" err="1">
                          <a:solidFill>
                            <a:srgbClr val="FFFFFF"/>
                          </a:solidFill>
                          <a:latin typeface="Calibri"/>
                        </a:rPr>
                        <a:t>Pos_error</a:t>
                      </a:r>
                      <a:r>
                        <a:rPr lang="ru-RU" sz="1600" b="1" i="0" u="none" strike="noStrike" noProof="0">
                          <a:solidFill>
                            <a:srgbClr val="FFFFFF"/>
                          </a:solidFill>
                          <a:latin typeface="Calibri"/>
                        </a:rPr>
                        <a:t>&gt;3</a:t>
                      </a:r>
                      <a:endParaRPr lang="ru-RU" sz="1600"/>
                    </a:p>
                  </a:txBody>
                  <a:tcPr marL="82519" marR="82519" marT="41259" marB="41259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 b="1" i="0" u="none" strike="noStrike" noProof="0">
                          <a:solidFill>
                            <a:srgbClr val="FFFFFF"/>
                          </a:solidFill>
                          <a:latin typeface="Calibri"/>
                        </a:rPr>
                        <a:t>|b|&lt;20</a:t>
                      </a:r>
                      <a:endParaRPr lang="ru-RU">
                        <a:latin typeface="Calibri"/>
                      </a:endParaRPr>
                    </a:p>
                  </a:txBody>
                  <a:tcPr marL="82519" marR="82519" marT="41259" marB="41259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 b="1" i="0" u="none" strike="noStrike" noProof="0">
                          <a:solidFill>
                            <a:srgbClr val="FFFFFF"/>
                          </a:solidFill>
                        </a:rPr>
                        <a:t>|b|&gt;20</a:t>
                      </a:r>
                      <a:endParaRPr lang="ru-RU"/>
                    </a:p>
                  </a:txBody>
                  <a:tcPr marL="82519" marR="82519" marT="41259" marB="41259"/>
                </a:tc>
                <a:extLst>
                  <a:ext uri="{0D108BD9-81ED-4DB2-BD59-A6C34878D82A}">
                    <a16:rowId xmlns:a16="http://schemas.microsoft.com/office/drawing/2014/main" val="721327939"/>
                  </a:ext>
                </a:extLst>
              </a:tr>
              <a:tr h="410416">
                <a:tc>
                  <a:txBody>
                    <a:bodyPr/>
                    <a:lstStyle/>
                    <a:p>
                      <a:r>
                        <a:rPr lang="ru-RU" sz="1600" err="1"/>
                        <a:t>Catboost_all</a:t>
                      </a:r>
                    </a:p>
                  </a:txBody>
                  <a:tcPr marL="82519" marR="82519" marT="41259" marB="41259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 b="1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99</a:t>
                      </a:r>
                      <a:endParaRPr lang="ru-RU" sz="1600" b="1" i="0" u="none" strike="noStrike" noProof="0">
                        <a:solidFill>
                          <a:srgbClr val="000000"/>
                        </a:solidFill>
                        <a:latin typeface="monospace"/>
                      </a:endParaRPr>
                    </a:p>
                  </a:txBody>
                  <a:tcPr marL="82519" marR="82519" marT="41259" marB="41259"/>
                </a:tc>
                <a:tc>
                  <a:txBody>
                    <a:bodyPr/>
                    <a:lstStyle/>
                    <a:p>
                      <a:r>
                        <a:rPr lang="ru-RU" sz="1600"/>
                        <a:t>95.2</a:t>
                      </a:r>
                    </a:p>
                  </a:txBody>
                  <a:tcPr marL="82519" marR="82519" marT="41259" marB="41259"/>
                </a:tc>
                <a:tc>
                  <a:txBody>
                    <a:bodyPr/>
                    <a:lstStyle/>
                    <a:p>
                      <a:r>
                        <a:rPr lang="ru-RU" sz="1600"/>
                        <a:t>79.9</a:t>
                      </a:r>
                    </a:p>
                  </a:txBody>
                  <a:tcPr marL="82519" marR="82519" marT="41259" marB="41259"/>
                </a:tc>
                <a:tc>
                  <a:txBody>
                    <a:bodyPr/>
                    <a:lstStyle/>
                    <a:p>
                      <a:r>
                        <a:rPr lang="ru-RU" sz="1600" b="1"/>
                        <a:t>98.8</a:t>
                      </a:r>
                    </a:p>
                  </a:txBody>
                  <a:tcPr marL="82519" marR="82519" marT="41259" marB="41259"/>
                </a:tc>
                <a:tc>
                  <a:txBody>
                    <a:bodyPr/>
                    <a:lstStyle/>
                    <a:p>
                      <a:r>
                        <a:rPr lang="ru-RU" sz="1600" b="1"/>
                        <a:t>98.4</a:t>
                      </a:r>
                    </a:p>
                  </a:txBody>
                  <a:tcPr marL="82519" marR="82519" marT="41259" marB="41259"/>
                </a:tc>
                <a:extLst>
                  <a:ext uri="{0D108BD9-81ED-4DB2-BD59-A6C34878D82A}">
                    <a16:rowId xmlns:a16="http://schemas.microsoft.com/office/drawing/2014/main" val="1584675319"/>
                  </a:ext>
                </a:extLst>
              </a:tr>
              <a:tr h="41041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Catboost_raw</a:t>
                      </a:r>
                      <a:endParaRPr lang="ru-RU" sz="1600" err="1"/>
                    </a:p>
                  </a:txBody>
                  <a:tcPr marL="82519" marR="82519" marT="41259" marB="41259"/>
                </a:tc>
                <a:tc>
                  <a:txBody>
                    <a:bodyPr/>
                    <a:lstStyle/>
                    <a:p>
                      <a:r>
                        <a:rPr lang="ru-RU" sz="1600" b="1"/>
                        <a:t>99</a:t>
                      </a:r>
                    </a:p>
                  </a:txBody>
                  <a:tcPr marL="82519" marR="82519" marT="41259" marB="41259"/>
                </a:tc>
                <a:tc>
                  <a:txBody>
                    <a:bodyPr/>
                    <a:lstStyle/>
                    <a:p>
                      <a:r>
                        <a:rPr lang="ru-RU" sz="1600" b="1"/>
                        <a:t>95.4</a:t>
                      </a:r>
                    </a:p>
                  </a:txBody>
                  <a:tcPr marL="82519" marR="82519" marT="41259" marB="41259"/>
                </a:tc>
                <a:tc>
                  <a:txBody>
                    <a:bodyPr/>
                    <a:lstStyle/>
                    <a:p>
                      <a:r>
                        <a:rPr lang="ru-RU" sz="1600" b="1"/>
                        <a:t>82.6</a:t>
                      </a:r>
                    </a:p>
                  </a:txBody>
                  <a:tcPr marL="82519" marR="82519" marT="41259" marB="41259"/>
                </a:tc>
                <a:tc>
                  <a:txBody>
                    <a:bodyPr/>
                    <a:lstStyle/>
                    <a:p>
                      <a:r>
                        <a:rPr lang="ru-RU" sz="1600" b="1"/>
                        <a:t>98.8</a:t>
                      </a:r>
                    </a:p>
                  </a:txBody>
                  <a:tcPr marL="82519" marR="82519" marT="41259" marB="41259"/>
                </a:tc>
                <a:tc>
                  <a:txBody>
                    <a:bodyPr/>
                    <a:lstStyle/>
                    <a:p>
                      <a:r>
                        <a:rPr lang="ru-RU" sz="1600"/>
                        <a:t>98.3</a:t>
                      </a:r>
                    </a:p>
                  </a:txBody>
                  <a:tcPr marL="82519" marR="82519" marT="41259" marB="41259"/>
                </a:tc>
                <a:extLst>
                  <a:ext uri="{0D108BD9-81ED-4DB2-BD59-A6C34878D82A}">
                    <a16:rowId xmlns:a16="http://schemas.microsoft.com/office/drawing/2014/main" val="259239893"/>
                  </a:ext>
                </a:extLst>
              </a:tr>
              <a:tr h="410416">
                <a:tc>
                  <a:txBody>
                    <a:bodyPr/>
                    <a:lstStyle/>
                    <a:p>
                      <a:r>
                        <a:rPr lang="ru-RU" sz="1600" err="1"/>
                        <a:t>Catboost_posit</a:t>
                      </a:r>
                      <a:r>
                        <a:rPr lang="ru-RU" sz="1600" b="0" err="1"/>
                        <a:t>ion</a:t>
                      </a:r>
                    </a:p>
                  </a:txBody>
                  <a:tcPr marL="82519" marR="82519" marT="41259" marB="41259"/>
                </a:tc>
                <a:tc>
                  <a:txBody>
                    <a:bodyPr/>
                    <a:lstStyle/>
                    <a:p>
                      <a:r>
                        <a:rPr lang="ru-RU" sz="1600"/>
                        <a:t>98.9</a:t>
                      </a:r>
                    </a:p>
                  </a:txBody>
                  <a:tcPr marL="82519" marR="82519" marT="41259" marB="41259"/>
                </a:tc>
                <a:tc>
                  <a:txBody>
                    <a:bodyPr/>
                    <a:lstStyle/>
                    <a:p>
                      <a:r>
                        <a:rPr lang="ru-RU" sz="1600"/>
                        <a:t>94.4</a:t>
                      </a:r>
                    </a:p>
                  </a:txBody>
                  <a:tcPr marL="82519" marR="82519" marT="41259" marB="41259"/>
                </a:tc>
                <a:tc>
                  <a:txBody>
                    <a:bodyPr/>
                    <a:lstStyle/>
                    <a:p>
                      <a:r>
                        <a:rPr lang="ru-RU" sz="1600"/>
                        <a:t>80.3</a:t>
                      </a:r>
                    </a:p>
                  </a:txBody>
                  <a:tcPr marL="82519" marR="82519" marT="41259" marB="41259"/>
                </a:tc>
                <a:tc>
                  <a:txBody>
                    <a:bodyPr/>
                    <a:lstStyle/>
                    <a:p>
                      <a:r>
                        <a:rPr lang="ru-RU" sz="1600"/>
                        <a:t>98.7</a:t>
                      </a:r>
                    </a:p>
                  </a:txBody>
                  <a:tcPr marL="82519" marR="82519" marT="41259" marB="41259"/>
                </a:tc>
                <a:tc>
                  <a:txBody>
                    <a:bodyPr/>
                    <a:lstStyle/>
                    <a:p>
                      <a:r>
                        <a:rPr lang="ru-RU" sz="1600"/>
                        <a:t>98.2</a:t>
                      </a:r>
                    </a:p>
                  </a:txBody>
                  <a:tcPr marL="82519" marR="82519" marT="41259" marB="41259"/>
                </a:tc>
                <a:extLst>
                  <a:ext uri="{0D108BD9-81ED-4DB2-BD59-A6C34878D82A}">
                    <a16:rowId xmlns:a16="http://schemas.microsoft.com/office/drawing/2014/main" val="43639083"/>
                  </a:ext>
                </a:extLst>
              </a:tr>
              <a:tr h="41041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 b="0" i="0" u="none" strike="noStrike" noProof="0" err="1">
                          <a:solidFill>
                            <a:srgbClr val="000000"/>
                          </a:solidFill>
                        </a:rPr>
                        <a:t>Nearest</a:t>
                      </a:r>
                      <a:r>
                        <a:rPr lang="ru-RU" sz="1600" b="0" i="0" u="none" strike="noStrike" noProof="0">
                          <a:solidFill>
                            <a:srgbClr val="000000"/>
                          </a:solidFill>
                        </a:rPr>
                        <a:t> </a:t>
                      </a:r>
                      <a:r>
                        <a:rPr lang="ru-RU" sz="1600" b="0" i="0" u="none" strike="noStrike" noProof="0" err="1">
                          <a:solidFill>
                            <a:srgbClr val="000000"/>
                          </a:solidFill>
                        </a:rPr>
                        <a:t>neighbour</a:t>
                      </a:r>
                      <a:endParaRPr lang="ru-RU" err="1"/>
                    </a:p>
                  </a:txBody>
                  <a:tcPr marL="82519" marR="82519" marT="41259" marB="41259"/>
                </a:tc>
                <a:tc>
                  <a:txBody>
                    <a:bodyPr/>
                    <a:lstStyle/>
                    <a:p>
                      <a:r>
                        <a:rPr lang="ru-RU" sz="1600" b="0"/>
                        <a:t>98</a:t>
                      </a:r>
                    </a:p>
                  </a:txBody>
                  <a:tcPr marL="82519" marR="82519" marT="41259" marB="41259"/>
                </a:tc>
                <a:tc>
                  <a:txBody>
                    <a:bodyPr/>
                    <a:lstStyle/>
                    <a:p>
                      <a:r>
                        <a:rPr lang="ru-RU" sz="1600" b="0"/>
                        <a:t>91.4</a:t>
                      </a:r>
                    </a:p>
                  </a:txBody>
                  <a:tcPr marL="82519" marR="82519" marT="41259" marB="41259"/>
                </a:tc>
                <a:tc>
                  <a:txBody>
                    <a:bodyPr/>
                    <a:lstStyle/>
                    <a:p>
                      <a:r>
                        <a:rPr lang="ru-RU" sz="1600" b="0"/>
                        <a:t>73.6</a:t>
                      </a:r>
                    </a:p>
                  </a:txBody>
                  <a:tcPr marL="82519" marR="82519" marT="41259" marB="41259"/>
                </a:tc>
                <a:tc>
                  <a:txBody>
                    <a:bodyPr/>
                    <a:lstStyle/>
                    <a:p>
                      <a:r>
                        <a:rPr lang="ru-RU" sz="1600" b="0"/>
                        <a:t>97.9</a:t>
                      </a:r>
                    </a:p>
                  </a:txBody>
                  <a:tcPr marL="82519" marR="82519" marT="41259" marB="41259"/>
                </a:tc>
                <a:tc>
                  <a:txBody>
                    <a:bodyPr/>
                    <a:lstStyle/>
                    <a:p>
                      <a:r>
                        <a:rPr lang="ru-RU" sz="1600" b="0"/>
                        <a:t>96.9</a:t>
                      </a:r>
                    </a:p>
                  </a:txBody>
                  <a:tcPr marL="82519" marR="82519" marT="41259" marB="41259"/>
                </a:tc>
                <a:extLst>
                  <a:ext uri="{0D108BD9-81ED-4DB2-BD59-A6C34878D82A}">
                    <a16:rowId xmlns:a16="http://schemas.microsoft.com/office/drawing/2014/main" val="594176403"/>
                  </a:ext>
                </a:extLst>
              </a:tr>
              <a:tr h="41041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NWAY_catboost</a:t>
                      </a:r>
                      <a:endParaRPr lang="ru-RU" sz="1600" err="1"/>
                    </a:p>
                  </a:txBody>
                  <a:tcPr marL="82519" marR="82519" marT="41259" marB="41259"/>
                </a:tc>
                <a:tc>
                  <a:txBody>
                    <a:bodyPr/>
                    <a:lstStyle/>
                    <a:p>
                      <a:r>
                        <a:rPr lang="ru-RU" sz="1600"/>
                        <a:t>97.6</a:t>
                      </a:r>
                    </a:p>
                  </a:txBody>
                  <a:tcPr marL="82519" marR="82519" marT="41259" marB="41259"/>
                </a:tc>
                <a:tc>
                  <a:txBody>
                    <a:bodyPr/>
                    <a:lstStyle/>
                    <a:p>
                      <a:r>
                        <a:rPr lang="ru-RU" sz="1600"/>
                        <a:t>92.5</a:t>
                      </a:r>
                    </a:p>
                  </a:txBody>
                  <a:tcPr marL="82519" marR="82519" marT="41259" marB="41259"/>
                </a:tc>
                <a:tc>
                  <a:txBody>
                    <a:bodyPr/>
                    <a:lstStyle/>
                    <a:p>
                      <a:r>
                        <a:rPr lang="ru-RU" sz="1600"/>
                        <a:t>76</a:t>
                      </a:r>
                    </a:p>
                  </a:txBody>
                  <a:tcPr marL="82519" marR="82519" marT="41259" marB="41259"/>
                </a:tc>
                <a:tc>
                  <a:txBody>
                    <a:bodyPr/>
                    <a:lstStyle/>
                    <a:p>
                      <a:r>
                        <a:rPr lang="ru-RU" sz="1600"/>
                        <a:t>97.8</a:t>
                      </a:r>
                    </a:p>
                  </a:txBody>
                  <a:tcPr marL="82519" marR="82519" marT="41259" marB="41259"/>
                </a:tc>
                <a:tc>
                  <a:txBody>
                    <a:bodyPr/>
                    <a:lstStyle/>
                    <a:p>
                      <a:r>
                        <a:rPr lang="ru-RU" sz="1600"/>
                        <a:t>95.2</a:t>
                      </a:r>
                    </a:p>
                  </a:txBody>
                  <a:tcPr marL="82519" marR="82519" marT="41259" marB="41259"/>
                </a:tc>
                <a:extLst>
                  <a:ext uri="{0D108BD9-81ED-4DB2-BD59-A6C34878D82A}">
                    <a16:rowId xmlns:a16="http://schemas.microsoft.com/office/drawing/2014/main" val="2745785153"/>
                  </a:ext>
                </a:extLst>
              </a:tr>
              <a:tr h="410416">
                <a:tc>
                  <a:txBody>
                    <a:bodyPr/>
                    <a:lstStyle/>
                    <a:p>
                      <a:r>
                        <a:rPr lang="ru-RU" sz="1600" err="1"/>
                        <a:t>Catboost_color</a:t>
                      </a:r>
                    </a:p>
                  </a:txBody>
                  <a:tcPr marL="82519" marR="82519" marT="41259" marB="41259"/>
                </a:tc>
                <a:tc>
                  <a:txBody>
                    <a:bodyPr/>
                    <a:lstStyle/>
                    <a:p>
                      <a:r>
                        <a:rPr lang="ru-RU" sz="1600"/>
                        <a:t>96.3</a:t>
                      </a:r>
                    </a:p>
                  </a:txBody>
                  <a:tcPr marL="82519" marR="82519" marT="41259" marB="41259"/>
                </a:tc>
                <a:tc>
                  <a:txBody>
                    <a:bodyPr/>
                    <a:lstStyle/>
                    <a:p>
                      <a:r>
                        <a:rPr lang="ru-RU" sz="1600"/>
                        <a:t>92.5</a:t>
                      </a:r>
                    </a:p>
                  </a:txBody>
                  <a:tcPr marL="82519" marR="82519" marT="41259" marB="41259"/>
                </a:tc>
                <a:tc>
                  <a:txBody>
                    <a:bodyPr/>
                    <a:lstStyle/>
                    <a:p>
                      <a:r>
                        <a:rPr lang="ru-RU" sz="1600"/>
                        <a:t>82.1</a:t>
                      </a:r>
                    </a:p>
                  </a:txBody>
                  <a:tcPr marL="82519" marR="82519" marT="41259" marB="41259"/>
                </a:tc>
                <a:tc>
                  <a:txBody>
                    <a:bodyPr/>
                    <a:lstStyle/>
                    <a:p>
                      <a:r>
                        <a:rPr lang="ru-RU" sz="1600"/>
                        <a:t>95.6</a:t>
                      </a:r>
                    </a:p>
                  </a:txBody>
                  <a:tcPr marL="82519" marR="82519" marT="41259" marB="41259"/>
                </a:tc>
                <a:tc>
                  <a:txBody>
                    <a:bodyPr/>
                    <a:lstStyle/>
                    <a:p>
                      <a:r>
                        <a:rPr lang="ru-RU" sz="1600"/>
                        <a:t>94</a:t>
                      </a:r>
                    </a:p>
                  </a:txBody>
                  <a:tcPr marL="82519" marR="82519" marT="41259" marB="41259"/>
                </a:tc>
                <a:extLst>
                  <a:ext uri="{0D108BD9-81ED-4DB2-BD59-A6C34878D82A}">
                    <a16:rowId xmlns:a16="http://schemas.microsoft.com/office/drawing/2014/main" val="194448551"/>
                  </a:ext>
                </a:extLst>
              </a:tr>
              <a:tr h="410416">
                <a:tc>
                  <a:txBody>
                    <a:bodyPr/>
                    <a:lstStyle/>
                    <a:p>
                      <a:r>
                        <a:rPr lang="ru-RU" sz="1600" b="0"/>
                        <a:t>NWAY</a:t>
                      </a:r>
                    </a:p>
                  </a:txBody>
                  <a:tcPr marL="82519" marR="82519" marT="41259" marB="41259"/>
                </a:tc>
                <a:tc>
                  <a:txBody>
                    <a:bodyPr/>
                    <a:lstStyle/>
                    <a:p>
                      <a:r>
                        <a:rPr lang="ru-RU" sz="1600" b="0"/>
                        <a:t>95.4</a:t>
                      </a:r>
                    </a:p>
                  </a:txBody>
                  <a:tcPr marL="82519" marR="82519" marT="41259" marB="41259"/>
                </a:tc>
                <a:tc>
                  <a:txBody>
                    <a:bodyPr/>
                    <a:lstStyle/>
                    <a:p>
                      <a:r>
                        <a:rPr lang="ru-RU" sz="1600" b="0"/>
                        <a:t>86.5</a:t>
                      </a:r>
                    </a:p>
                  </a:txBody>
                  <a:tcPr marL="82519" marR="82519" marT="41259" marB="41259"/>
                </a:tc>
                <a:tc>
                  <a:txBody>
                    <a:bodyPr/>
                    <a:lstStyle/>
                    <a:p>
                      <a:r>
                        <a:rPr lang="ru-RU" sz="1600" b="0"/>
                        <a:t>62.8</a:t>
                      </a:r>
                    </a:p>
                  </a:txBody>
                  <a:tcPr marL="82519" marR="82519" marT="41259" marB="41259"/>
                </a:tc>
                <a:tc>
                  <a:txBody>
                    <a:bodyPr/>
                    <a:lstStyle/>
                    <a:p>
                      <a:r>
                        <a:rPr lang="ru-RU" sz="1600" b="0"/>
                        <a:t>95.8</a:t>
                      </a:r>
                    </a:p>
                  </a:txBody>
                  <a:tcPr marL="82519" marR="82519" marT="41259" marB="41259"/>
                </a:tc>
                <a:tc>
                  <a:txBody>
                    <a:bodyPr/>
                    <a:lstStyle/>
                    <a:p>
                      <a:r>
                        <a:rPr lang="ru-RU" sz="1600" b="0"/>
                        <a:t>91.3</a:t>
                      </a:r>
                    </a:p>
                  </a:txBody>
                  <a:tcPr marL="82519" marR="82519" marT="41259" marB="41259"/>
                </a:tc>
                <a:extLst>
                  <a:ext uri="{0D108BD9-81ED-4DB2-BD59-A6C34878D82A}">
                    <a16:rowId xmlns:a16="http://schemas.microsoft.com/office/drawing/2014/main" val="145072885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 err="1"/>
                        <a:t>NWAY_feature</a:t>
                      </a:r>
                    </a:p>
                  </a:txBody>
                  <a:tcPr marL="82519" marR="82519" marT="41259" marB="41259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/>
                        <a:t>95.1</a:t>
                      </a:r>
                    </a:p>
                  </a:txBody>
                  <a:tcPr marL="82519" marR="82519" marT="41259" marB="41259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/>
                        <a:t>87.1</a:t>
                      </a:r>
                    </a:p>
                  </a:txBody>
                  <a:tcPr marL="82519" marR="82519" marT="41259" marB="41259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/>
                        <a:t>64.4</a:t>
                      </a:r>
                    </a:p>
                  </a:txBody>
                  <a:tcPr marL="82519" marR="82519" marT="41259" marB="41259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/>
                        <a:t>95.5</a:t>
                      </a:r>
                    </a:p>
                  </a:txBody>
                  <a:tcPr marL="82519" marR="82519" marT="41259" marB="41259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/>
                        <a:t>91.9</a:t>
                      </a:r>
                    </a:p>
                  </a:txBody>
                  <a:tcPr marL="82519" marR="82519" marT="41259" marB="41259"/>
                </a:tc>
                <a:extLst>
                  <a:ext uri="{0D108BD9-81ED-4DB2-BD59-A6C34878D82A}">
                    <a16:rowId xmlns:a16="http://schemas.microsoft.com/office/drawing/2014/main" val="666045260"/>
                  </a:ext>
                </a:extLst>
              </a:tr>
              <a:tr h="41041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/>
                        <a:t>Всего источников</a:t>
                      </a:r>
                    </a:p>
                  </a:txBody>
                  <a:tcPr marL="82519" marR="82519" marT="41259" marB="41259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/>
                        <a:t>630 347</a:t>
                      </a:r>
                    </a:p>
                  </a:txBody>
                  <a:tcPr marL="82519" marR="82519" marT="41259" marB="41259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/>
                        <a:t>149 512</a:t>
                      </a:r>
                    </a:p>
                  </a:txBody>
                  <a:tcPr marL="82519" marR="82519" marT="41259" marB="41259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/>
                        <a:t>37972</a:t>
                      </a:r>
                    </a:p>
                  </a:txBody>
                  <a:tcPr marL="82519" marR="82519" marT="41259" marB="41259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 cap="none" spc="0">
                          <a:solidFill>
                            <a:schemeClr val="tx1"/>
                          </a:solidFill>
                        </a:rPr>
                        <a:t>206 390</a:t>
                      </a:r>
                    </a:p>
                  </a:txBody>
                  <a:tcPr marL="82519" marR="82519" marT="41259" marB="41259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 cap="none" spc="0">
                          <a:solidFill>
                            <a:schemeClr val="tx1"/>
                          </a:solidFill>
                        </a:rPr>
                        <a:t>423 957</a:t>
                      </a:r>
                    </a:p>
                  </a:txBody>
                  <a:tcPr marL="82519" marR="82519" marT="41259" marB="41259"/>
                </a:tc>
                <a:extLst>
                  <a:ext uri="{0D108BD9-81ED-4DB2-BD59-A6C34878D82A}">
                    <a16:rowId xmlns:a16="http://schemas.microsoft.com/office/drawing/2014/main" val="2824295147"/>
                  </a:ext>
                </a:extLst>
              </a:tr>
              <a:tr h="41041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/>
                        <a:t>Доля</a:t>
                      </a:r>
                    </a:p>
                  </a:txBody>
                  <a:tcPr marL="82519" marR="82519" marT="41259" marB="41259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/>
                        <a:t>1</a:t>
                      </a:r>
                    </a:p>
                  </a:txBody>
                  <a:tcPr marL="82519" marR="82519" marT="41259" marB="41259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/>
                        <a:t>0.24</a:t>
                      </a:r>
                    </a:p>
                  </a:txBody>
                  <a:tcPr marL="82519" marR="82519" marT="41259" marB="41259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/>
                        <a:t>0.06</a:t>
                      </a:r>
                    </a:p>
                  </a:txBody>
                  <a:tcPr marL="82519" marR="82519" marT="41259" marB="41259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 cap="none" spc="0">
                          <a:solidFill>
                            <a:schemeClr val="tx1"/>
                          </a:solidFill>
                        </a:rPr>
                        <a:t>0.33</a:t>
                      </a:r>
                    </a:p>
                  </a:txBody>
                  <a:tcPr marL="82519" marR="82519" marT="41259" marB="41259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 cap="none" spc="0">
                          <a:solidFill>
                            <a:schemeClr val="tx1"/>
                          </a:solidFill>
                        </a:rPr>
                        <a:t>0.67</a:t>
                      </a:r>
                    </a:p>
                  </a:txBody>
                  <a:tcPr marL="82519" marR="82519" marT="41259" marB="41259"/>
                </a:tc>
                <a:extLst>
                  <a:ext uri="{0D108BD9-81ED-4DB2-BD59-A6C34878D82A}">
                    <a16:rowId xmlns:a16="http://schemas.microsoft.com/office/drawing/2014/main" val="30514566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87299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65C9D962-F904-4553-A140-500CF3EFC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2FE0FA2-B10C-4B9F-B9CC-E5D9AD400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314048">
            <a:off x="-271537" y="-884980"/>
            <a:ext cx="12642772" cy="6248341"/>
          </a:xfrm>
          <a:custGeom>
            <a:avLst/>
            <a:gdLst>
              <a:gd name="connsiteX0" fmla="*/ 12642772 w 12642772"/>
              <a:gd name="connsiteY0" fmla="*/ 4432052 h 6248341"/>
              <a:gd name="connsiteX1" fmla="*/ 586822 w 12642772"/>
              <a:gd name="connsiteY1" fmla="*/ 6248341 h 6248341"/>
              <a:gd name="connsiteX2" fmla="*/ 0 w 12642772"/>
              <a:gd name="connsiteY2" fmla="*/ 2394542 h 6248341"/>
              <a:gd name="connsiteX3" fmla="*/ 52893 w 12642772"/>
              <a:gd name="connsiteY3" fmla="*/ 2306669 h 6248341"/>
              <a:gd name="connsiteX4" fmla="*/ 131535 w 12642772"/>
              <a:gd name="connsiteY4" fmla="*/ 2293621 h 6248341"/>
              <a:gd name="connsiteX5" fmla="*/ 244153 w 12642772"/>
              <a:gd name="connsiteY5" fmla="*/ 2272261 h 6248341"/>
              <a:gd name="connsiteX6" fmla="*/ 324401 w 12642772"/>
              <a:gd name="connsiteY6" fmla="*/ 2233208 h 6248341"/>
              <a:gd name="connsiteX7" fmla="*/ 463569 w 12642772"/>
              <a:gd name="connsiteY7" fmla="*/ 2158308 h 6248341"/>
              <a:gd name="connsiteX8" fmla="*/ 582537 w 12642772"/>
              <a:gd name="connsiteY8" fmla="*/ 2095961 h 6248341"/>
              <a:gd name="connsiteX9" fmla="*/ 638937 w 12642772"/>
              <a:gd name="connsiteY9" fmla="*/ 2008169 h 6248341"/>
              <a:gd name="connsiteX10" fmla="*/ 749855 w 12642772"/>
              <a:gd name="connsiteY10" fmla="*/ 1936088 h 6248341"/>
              <a:gd name="connsiteX11" fmla="*/ 856553 w 12642772"/>
              <a:gd name="connsiteY11" fmla="*/ 1892728 h 6248341"/>
              <a:gd name="connsiteX12" fmla="*/ 939338 w 12642772"/>
              <a:gd name="connsiteY12" fmla="*/ 1863906 h 6248341"/>
              <a:gd name="connsiteX13" fmla="*/ 987836 w 12642772"/>
              <a:gd name="connsiteY13" fmla="*/ 1848470 h 6248341"/>
              <a:gd name="connsiteX14" fmla="*/ 1086094 w 12642772"/>
              <a:gd name="connsiteY14" fmla="*/ 1834336 h 6248341"/>
              <a:gd name="connsiteX15" fmla="*/ 1155607 w 12642772"/>
              <a:gd name="connsiteY15" fmla="*/ 1814299 h 6248341"/>
              <a:gd name="connsiteX16" fmla="*/ 1219621 w 12642772"/>
              <a:gd name="connsiteY16" fmla="*/ 1774472 h 6248341"/>
              <a:gd name="connsiteX17" fmla="*/ 1275113 w 12642772"/>
              <a:gd name="connsiteY17" fmla="*/ 1734756 h 6248341"/>
              <a:gd name="connsiteX18" fmla="*/ 1337800 w 12642772"/>
              <a:gd name="connsiteY18" fmla="*/ 1684579 h 6248341"/>
              <a:gd name="connsiteX19" fmla="*/ 1526287 w 12642772"/>
              <a:gd name="connsiteY19" fmla="*/ 1602057 h 6248341"/>
              <a:gd name="connsiteX20" fmla="*/ 1579126 w 12642772"/>
              <a:gd name="connsiteY20" fmla="*/ 1559561 h 6248341"/>
              <a:gd name="connsiteX21" fmla="*/ 1651242 w 12642772"/>
              <a:gd name="connsiteY21" fmla="*/ 1546569 h 6248341"/>
              <a:gd name="connsiteX22" fmla="*/ 1712038 w 12642772"/>
              <a:gd name="connsiteY22" fmla="*/ 1533432 h 6248341"/>
              <a:gd name="connsiteX23" fmla="*/ 1758402 w 12642772"/>
              <a:gd name="connsiteY23" fmla="*/ 1525816 h 6248341"/>
              <a:gd name="connsiteX24" fmla="*/ 1831776 w 12642772"/>
              <a:gd name="connsiteY24" fmla="*/ 1504679 h 6248341"/>
              <a:gd name="connsiteX25" fmla="*/ 1963032 w 12642772"/>
              <a:gd name="connsiteY25" fmla="*/ 1472999 h 6248341"/>
              <a:gd name="connsiteX26" fmla="*/ 2006520 w 12642772"/>
              <a:gd name="connsiteY26" fmla="*/ 1464281 h 6248341"/>
              <a:gd name="connsiteX27" fmla="*/ 2049195 w 12642772"/>
              <a:gd name="connsiteY27" fmla="*/ 1459572 h 6248341"/>
              <a:gd name="connsiteX28" fmla="*/ 2125117 w 12642772"/>
              <a:gd name="connsiteY28" fmla="*/ 1432093 h 6248341"/>
              <a:gd name="connsiteX29" fmla="*/ 2234987 w 12642772"/>
              <a:gd name="connsiteY29" fmla="*/ 1408543 h 6248341"/>
              <a:gd name="connsiteX30" fmla="*/ 2349979 w 12642772"/>
              <a:gd name="connsiteY30" fmla="*/ 1370325 h 6248341"/>
              <a:gd name="connsiteX31" fmla="*/ 2490342 w 12642772"/>
              <a:gd name="connsiteY31" fmla="*/ 1337371 h 6248341"/>
              <a:gd name="connsiteX32" fmla="*/ 2721983 w 12642772"/>
              <a:gd name="connsiteY32" fmla="*/ 1255221 h 6248341"/>
              <a:gd name="connsiteX33" fmla="*/ 2740778 w 12642772"/>
              <a:gd name="connsiteY33" fmla="*/ 1232389 h 6248341"/>
              <a:gd name="connsiteX34" fmla="*/ 2772006 w 12642772"/>
              <a:gd name="connsiteY34" fmla="*/ 1218123 h 6248341"/>
              <a:gd name="connsiteX35" fmla="*/ 2850754 w 12642772"/>
              <a:gd name="connsiteY35" fmla="*/ 1180094 h 6248341"/>
              <a:gd name="connsiteX36" fmla="*/ 2872381 w 12642772"/>
              <a:gd name="connsiteY36" fmla="*/ 1159349 h 6248341"/>
              <a:gd name="connsiteX37" fmla="*/ 2877664 w 12642772"/>
              <a:gd name="connsiteY37" fmla="*/ 1153429 h 6248341"/>
              <a:gd name="connsiteX38" fmla="*/ 2898982 w 12642772"/>
              <a:gd name="connsiteY38" fmla="*/ 1143332 h 6248341"/>
              <a:gd name="connsiteX39" fmla="*/ 2900154 w 12642772"/>
              <a:gd name="connsiteY39" fmla="*/ 1144257 h 6248341"/>
              <a:gd name="connsiteX40" fmla="*/ 2913224 w 12642772"/>
              <a:gd name="connsiteY40" fmla="*/ 1144530 h 6248341"/>
              <a:gd name="connsiteX41" fmla="*/ 2936660 w 12642772"/>
              <a:gd name="connsiteY41" fmla="*/ 1142412 h 6248341"/>
              <a:gd name="connsiteX42" fmla="*/ 2997572 w 12642772"/>
              <a:gd name="connsiteY42" fmla="*/ 1141831 h 6248341"/>
              <a:gd name="connsiteX43" fmla="*/ 3044472 w 12642772"/>
              <a:gd name="connsiteY43" fmla="*/ 1131369 h 6248341"/>
              <a:gd name="connsiteX44" fmla="*/ 3044790 w 12642772"/>
              <a:gd name="connsiteY44" fmla="*/ 1131569 h 6248341"/>
              <a:gd name="connsiteX45" fmla="*/ 3053469 w 12642772"/>
              <a:gd name="connsiteY45" fmla="*/ 1129009 h 6248341"/>
              <a:gd name="connsiteX46" fmla="*/ 3058924 w 12642772"/>
              <a:gd name="connsiteY46" fmla="*/ 1126056 h 6248341"/>
              <a:gd name="connsiteX47" fmla="*/ 3074299 w 12642772"/>
              <a:gd name="connsiteY47" fmla="*/ 1120405 h 6248341"/>
              <a:gd name="connsiteX48" fmla="*/ 3080657 w 12642772"/>
              <a:gd name="connsiteY48" fmla="*/ 1120171 h 6248341"/>
              <a:gd name="connsiteX49" fmla="*/ 3085901 w 12642772"/>
              <a:gd name="connsiteY49" fmla="*/ 1121681 h 6248341"/>
              <a:gd name="connsiteX50" fmla="*/ 3109448 w 12642772"/>
              <a:gd name="connsiteY50" fmla="*/ 1097576 h 6248341"/>
              <a:gd name="connsiteX51" fmla="*/ 3120280 w 12642772"/>
              <a:gd name="connsiteY51" fmla="*/ 1092673 h 6248341"/>
              <a:gd name="connsiteX52" fmla="*/ 3151969 w 12642772"/>
              <a:gd name="connsiteY52" fmla="*/ 1093148 h 6248341"/>
              <a:gd name="connsiteX53" fmla="*/ 3156202 w 12642772"/>
              <a:gd name="connsiteY53" fmla="*/ 1091941 h 6248341"/>
              <a:gd name="connsiteX54" fmla="*/ 3218578 w 12642772"/>
              <a:gd name="connsiteY54" fmla="*/ 1084695 h 6248341"/>
              <a:gd name="connsiteX55" fmla="*/ 3291572 w 12642772"/>
              <a:gd name="connsiteY55" fmla="*/ 1074108 h 6248341"/>
              <a:gd name="connsiteX56" fmla="*/ 3335322 w 12642772"/>
              <a:gd name="connsiteY56" fmla="*/ 1065344 h 6248341"/>
              <a:gd name="connsiteX57" fmla="*/ 3444471 w 12642772"/>
              <a:gd name="connsiteY57" fmla="*/ 1040037 h 6248341"/>
              <a:gd name="connsiteX58" fmla="*/ 3516736 w 12642772"/>
              <a:gd name="connsiteY58" fmla="*/ 1044495 h 6248341"/>
              <a:gd name="connsiteX59" fmla="*/ 3529913 w 12642772"/>
              <a:gd name="connsiteY59" fmla="*/ 1036395 h 6248341"/>
              <a:gd name="connsiteX60" fmla="*/ 3534215 w 12642772"/>
              <a:gd name="connsiteY60" fmla="*/ 1032644 h 6248341"/>
              <a:gd name="connsiteX61" fmla="*/ 3541901 w 12642772"/>
              <a:gd name="connsiteY61" fmla="*/ 1028655 h 6248341"/>
              <a:gd name="connsiteX62" fmla="*/ 3542297 w 12642772"/>
              <a:gd name="connsiteY62" fmla="*/ 1028781 h 6248341"/>
              <a:gd name="connsiteX63" fmla="*/ 3549091 w 12642772"/>
              <a:gd name="connsiteY63" fmla="*/ 1024603 h 6248341"/>
              <a:gd name="connsiteX64" fmla="*/ 3668564 w 12642772"/>
              <a:gd name="connsiteY64" fmla="*/ 992085 h 6248341"/>
              <a:gd name="connsiteX65" fmla="*/ 3681760 w 12642772"/>
              <a:gd name="connsiteY65" fmla="*/ 989897 h 6248341"/>
              <a:gd name="connsiteX66" fmla="*/ 3683298 w 12642772"/>
              <a:gd name="connsiteY66" fmla="*/ 990533 h 6248341"/>
              <a:gd name="connsiteX67" fmla="*/ 3701238 w 12642772"/>
              <a:gd name="connsiteY67" fmla="*/ 978370 h 6248341"/>
              <a:gd name="connsiteX68" fmla="*/ 3727029 w 12642772"/>
              <a:gd name="connsiteY68" fmla="*/ 982634 h 6248341"/>
              <a:gd name="connsiteX69" fmla="*/ 3827462 w 12642772"/>
              <a:gd name="connsiteY69" fmla="*/ 983777 h 6248341"/>
              <a:gd name="connsiteX70" fmla="*/ 3939255 w 12642772"/>
              <a:gd name="connsiteY70" fmla="*/ 962526 h 6248341"/>
              <a:gd name="connsiteX71" fmla="*/ 3976764 w 12642772"/>
              <a:gd name="connsiteY71" fmla="*/ 943975 h 6248341"/>
              <a:gd name="connsiteX72" fmla="*/ 4039745 w 12642772"/>
              <a:gd name="connsiteY72" fmla="*/ 913576 h 6248341"/>
              <a:gd name="connsiteX73" fmla="*/ 4081478 w 12642772"/>
              <a:gd name="connsiteY73" fmla="*/ 863744 h 6248341"/>
              <a:gd name="connsiteX74" fmla="*/ 4136255 w 12642772"/>
              <a:gd name="connsiteY74" fmla="*/ 849070 h 6248341"/>
              <a:gd name="connsiteX75" fmla="*/ 4155885 w 12642772"/>
              <a:gd name="connsiteY75" fmla="*/ 880724 h 6248341"/>
              <a:gd name="connsiteX76" fmla="*/ 4212239 w 12642772"/>
              <a:gd name="connsiteY76" fmla="*/ 853648 h 6248341"/>
              <a:gd name="connsiteX77" fmla="*/ 4296968 w 12642772"/>
              <a:gd name="connsiteY77" fmla="*/ 808725 h 6248341"/>
              <a:gd name="connsiteX78" fmla="*/ 4347619 w 12642772"/>
              <a:gd name="connsiteY78" fmla="*/ 791871 h 6248341"/>
              <a:gd name="connsiteX79" fmla="*/ 4484035 w 12642772"/>
              <a:gd name="connsiteY79" fmla="*/ 736001 h 6248341"/>
              <a:gd name="connsiteX80" fmla="*/ 4619194 w 12642772"/>
              <a:gd name="connsiteY80" fmla="*/ 672546 h 6248341"/>
              <a:gd name="connsiteX81" fmla="*/ 4648276 w 12642772"/>
              <a:gd name="connsiteY81" fmla="*/ 677255 h 6248341"/>
              <a:gd name="connsiteX82" fmla="*/ 4658535 w 12642772"/>
              <a:gd name="connsiteY82" fmla="*/ 658404 h 6248341"/>
              <a:gd name="connsiteX83" fmla="*/ 4684435 w 12642772"/>
              <a:gd name="connsiteY83" fmla="*/ 658040 h 6248341"/>
              <a:gd name="connsiteX84" fmla="*/ 4685966 w 12642772"/>
              <a:gd name="connsiteY84" fmla="*/ 659300 h 6248341"/>
              <a:gd name="connsiteX85" fmla="*/ 4773323 w 12642772"/>
              <a:gd name="connsiteY85" fmla="*/ 620033 h 6248341"/>
              <a:gd name="connsiteX86" fmla="*/ 4789881 w 12642772"/>
              <a:gd name="connsiteY86" fmla="*/ 612833 h 6248341"/>
              <a:gd name="connsiteX87" fmla="*/ 4793116 w 12642772"/>
              <a:gd name="connsiteY87" fmla="*/ 606807 h 6248341"/>
              <a:gd name="connsiteX88" fmla="*/ 4818294 w 12642772"/>
              <a:gd name="connsiteY88" fmla="*/ 598208 h 6248341"/>
              <a:gd name="connsiteX89" fmla="*/ 4889379 w 12642772"/>
              <a:gd name="connsiteY89" fmla="*/ 574856 h 6248341"/>
              <a:gd name="connsiteX90" fmla="*/ 4967000 w 12642772"/>
              <a:gd name="connsiteY90" fmla="*/ 563548 h 6248341"/>
              <a:gd name="connsiteX91" fmla="*/ 5011397 w 12642772"/>
              <a:gd name="connsiteY91" fmla="*/ 546508 h 6248341"/>
              <a:gd name="connsiteX92" fmla="*/ 5017511 w 12642772"/>
              <a:gd name="connsiteY92" fmla="*/ 542737 h 6248341"/>
              <a:gd name="connsiteX93" fmla="*/ 5022951 w 12642772"/>
              <a:gd name="connsiteY93" fmla="*/ 543578 h 6248341"/>
              <a:gd name="connsiteX94" fmla="*/ 5028686 w 12642772"/>
              <a:gd name="connsiteY94" fmla="*/ 550797 h 6248341"/>
              <a:gd name="connsiteX95" fmla="*/ 5055222 w 12642772"/>
              <a:gd name="connsiteY95" fmla="*/ 551685 h 6248341"/>
              <a:gd name="connsiteX96" fmla="*/ 5058043 w 12642772"/>
              <a:gd name="connsiteY96" fmla="*/ 549365 h 6248341"/>
              <a:gd name="connsiteX97" fmla="*/ 5080769 w 12642772"/>
              <a:gd name="connsiteY97" fmla="*/ 559110 h 6248341"/>
              <a:gd name="connsiteX98" fmla="*/ 5100831 w 12642772"/>
              <a:gd name="connsiteY98" fmla="*/ 578170 h 6248341"/>
              <a:gd name="connsiteX99" fmla="*/ 5323302 w 12642772"/>
              <a:gd name="connsiteY99" fmla="*/ 551607 h 6248341"/>
              <a:gd name="connsiteX100" fmla="*/ 5524173 w 12642772"/>
              <a:gd name="connsiteY100" fmla="*/ 623428 h 6248341"/>
              <a:gd name="connsiteX101" fmla="*/ 5644692 w 12642772"/>
              <a:gd name="connsiteY101" fmla="*/ 606574 h 6248341"/>
              <a:gd name="connsiteX102" fmla="*/ 5984259 w 12642772"/>
              <a:gd name="connsiteY102" fmla="*/ 559264 h 6248341"/>
              <a:gd name="connsiteX103" fmla="*/ 6059790 w 12642772"/>
              <a:gd name="connsiteY103" fmla="*/ 538457 h 6248341"/>
              <a:gd name="connsiteX104" fmla="*/ 6130495 w 12642772"/>
              <a:gd name="connsiteY104" fmla="*/ 565308 h 6248341"/>
              <a:gd name="connsiteX105" fmla="*/ 6157089 w 12642772"/>
              <a:gd name="connsiteY105" fmla="*/ 547229 h 6248341"/>
              <a:gd name="connsiteX106" fmla="*/ 6161628 w 12642772"/>
              <a:gd name="connsiteY106" fmla="*/ 543616 h 6248341"/>
              <a:gd name="connsiteX107" fmla="*/ 6180804 w 12642772"/>
              <a:gd name="connsiteY107" fmla="*/ 539939 h 6248341"/>
              <a:gd name="connsiteX108" fmla="*/ 6184951 w 12642772"/>
              <a:gd name="connsiteY108" fmla="*/ 525424 h 6248341"/>
              <a:gd name="connsiteX109" fmla="*/ 6212909 w 12642772"/>
              <a:gd name="connsiteY109" fmla="*/ 510232 h 6248341"/>
              <a:gd name="connsiteX110" fmla="*/ 6248556 w 12642772"/>
              <a:gd name="connsiteY110" fmla="*/ 507226 h 6248341"/>
              <a:gd name="connsiteX111" fmla="*/ 6419167 w 12642772"/>
              <a:gd name="connsiteY111" fmla="*/ 508015 h 6248341"/>
              <a:gd name="connsiteX112" fmla="*/ 6520553 w 12642772"/>
              <a:gd name="connsiteY112" fmla="*/ 499890 h 6248341"/>
              <a:gd name="connsiteX113" fmla="*/ 6557985 w 12642772"/>
              <a:gd name="connsiteY113" fmla="*/ 483298 h 6248341"/>
              <a:gd name="connsiteX114" fmla="*/ 6610986 w 12642772"/>
              <a:gd name="connsiteY114" fmla="*/ 469207 h 6248341"/>
              <a:gd name="connsiteX115" fmla="*/ 6703685 w 12642772"/>
              <a:gd name="connsiteY115" fmla="*/ 433885 h 6248341"/>
              <a:gd name="connsiteX116" fmla="*/ 6829686 w 12642772"/>
              <a:gd name="connsiteY116" fmla="*/ 404609 h 6248341"/>
              <a:gd name="connsiteX117" fmla="*/ 6926071 w 12642772"/>
              <a:gd name="connsiteY117" fmla="*/ 440952 h 6248341"/>
              <a:gd name="connsiteX118" fmla="*/ 6933459 w 12642772"/>
              <a:gd name="connsiteY118" fmla="*/ 430117 h 6248341"/>
              <a:gd name="connsiteX119" fmla="*/ 6997730 w 12642772"/>
              <a:gd name="connsiteY119" fmla="*/ 427075 h 6248341"/>
              <a:gd name="connsiteX120" fmla="*/ 7228068 w 12642772"/>
              <a:gd name="connsiteY120" fmla="*/ 485987 h 6248341"/>
              <a:gd name="connsiteX121" fmla="*/ 7353524 w 12642772"/>
              <a:gd name="connsiteY121" fmla="*/ 478122 h 6248341"/>
              <a:gd name="connsiteX122" fmla="*/ 7397216 w 12642772"/>
              <a:gd name="connsiteY122" fmla="*/ 464113 h 6248341"/>
              <a:gd name="connsiteX123" fmla="*/ 7470470 w 12642772"/>
              <a:gd name="connsiteY123" fmla="*/ 441338 h 6248341"/>
              <a:gd name="connsiteX124" fmla="*/ 7523162 w 12642772"/>
              <a:gd name="connsiteY124" fmla="*/ 396692 h 6248341"/>
              <a:gd name="connsiteX125" fmla="*/ 7585229 w 12642772"/>
              <a:gd name="connsiteY125" fmla="*/ 388596 h 6248341"/>
              <a:gd name="connsiteX126" fmla="*/ 7602312 w 12642772"/>
              <a:gd name="connsiteY126" fmla="*/ 422441 h 6248341"/>
              <a:gd name="connsiteX127" fmla="*/ 7667842 w 12642772"/>
              <a:gd name="connsiteY127" fmla="*/ 402184 h 6248341"/>
              <a:gd name="connsiteX128" fmla="*/ 7766955 w 12642772"/>
              <a:gd name="connsiteY128" fmla="*/ 367538 h 6248341"/>
              <a:gd name="connsiteX129" fmla="*/ 7824808 w 12642772"/>
              <a:gd name="connsiteY129" fmla="*/ 356782 h 6248341"/>
              <a:gd name="connsiteX130" fmla="*/ 7982082 w 12642772"/>
              <a:gd name="connsiteY130" fmla="*/ 317381 h 6248341"/>
              <a:gd name="connsiteX131" fmla="*/ 8139042 w 12642772"/>
              <a:gd name="connsiteY131" fmla="*/ 270278 h 6248341"/>
              <a:gd name="connsiteX132" fmla="*/ 8188479 w 12642772"/>
              <a:gd name="connsiteY132" fmla="*/ 250893 h 6248341"/>
              <a:gd name="connsiteX133" fmla="*/ 8197460 w 12642772"/>
              <a:gd name="connsiteY133" fmla="*/ 227412 h 6248341"/>
              <a:gd name="connsiteX134" fmla="*/ 8236543 w 12642772"/>
              <a:gd name="connsiteY134" fmla="*/ 231896 h 6248341"/>
              <a:gd name="connsiteX135" fmla="*/ 8288656 w 12642772"/>
              <a:gd name="connsiteY135" fmla="*/ 233518 h 6248341"/>
              <a:gd name="connsiteX136" fmla="*/ 8365194 w 12642772"/>
              <a:gd name="connsiteY136" fmla="*/ 255354 h 6248341"/>
              <a:gd name="connsiteX137" fmla="*/ 8371093 w 12642772"/>
              <a:gd name="connsiteY137" fmla="*/ 253056 h 6248341"/>
              <a:gd name="connsiteX138" fmla="*/ 8380079 w 12642772"/>
              <a:gd name="connsiteY138" fmla="*/ 251533 h 6248341"/>
              <a:gd name="connsiteX139" fmla="*/ 8380352 w 12642772"/>
              <a:gd name="connsiteY139" fmla="*/ 251771 h 6248341"/>
              <a:gd name="connsiteX140" fmla="*/ 8388670 w 12642772"/>
              <a:gd name="connsiteY140" fmla="*/ 249803 h 6248341"/>
              <a:gd name="connsiteX141" fmla="*/ 8439400 w 12642772"/>
              <a:gd name="connsiteY141" fmla="*/ 252189 h 6248341"/>
              <a:gd name="connsiteX142" fmla="*/ 8502127 w 12642772"/>
              <a:gd name="connsiteY142" fmla="*/ 246524 h 6248341"/>
              <a:gd name="connsiteX143" fmla="*/ 8575600 w 12642772"/>
              <a:gd name="connsiteY143" fmla="*/ 247912 h 6248341"/>
              <a:gd name="connsiteX144" fmla="*/ 8609423 w 12642772"/>
              <a:gd name="connsiteY144" fmla="*/ 225288 h 6248341"/>
              <a:gd name="connsiteX145" fmla="*/ 8628794 w 12642772"/>
              <a:gd name="connsiteY145" fmla="*/ 220632 h 6248341"/>
              <a:gd name="connsiteX146" fmla="*/ 8631243 w 12642772"/>
              <a:gd name="connsiteY146" fmla="*/ 221270 h 6248341"/>
              <a:gd name="connsiteX147" fmla="*/ 8708752 w 12642772"/>
              <a:gd name="connsiteY147" fmla="*/ 203517 h 6248341"/>
              <a:gd name="connsiteX148" fmla="*/ 8825952 w 12642772"/>
              <a:gd name="connsiteY148" fmla="*/ 177822 h 6248341"/>
              <a:gd name="connsiteX149" fmla="*/ 8862166 w 12642772"/>
              <a:gd name="connsiteY149" fmla="*/ 170735 h 6248341"/>
              <a:gd name="connsiteX150" fmla="*/ 8884490 w 12642772"/>
              <a:gd name="connsiteY150" fmla="*/ 165616 h 6248341"/>
              <a:gd name="connsiteX151" fmla="*/ 8918298 w 12642772"/>
              <a:gd name="connsiteY151" fmla="*/ 194546 h 6248341"/>
              <a:gd name="connsiteX152" fmla="*/ 8948572 w 12642772"/>
              <a:gd name="connsiteY152" fmla="*/ 207940 h 6248341"/>
              <a:gd name="connsiteX153" fmla="*/ 9104724 w 12642772"/>
              <a:gd name="connsiteY153" fmla="*/ 178319 h 6248341"/>
              <a:gd name="connsiteX154" fmla="*/ 9198328 w 12642772"/>
              <a:gd name="connsiteY154" fmla="*/ 159122 h 6248341"/>
              <a:gd name="connsiteX155" fmla="*/ 9339412 w 12642772"/>
              <a:gd name="connsiteY155" fmla="*/ 203422 h 6248341"/>
              <a:gd name="connsiteX156" fmla="*/ 9409165 w 12642772"/>
              <a:gd name="connsiteY156" fmla="*/ 216989 h 6248341"/>
              <a:gd name="connsiteX157" fmla="*/ 9516379 w 12642772"/>
              <a:gd name="connsiteY157" fmla="*/ 220757 h 6248341"/>
              <a:gd name="connsiteX158" fmla="*/ 9615958 w 12642772"/>
              <a:gd name="connsiteY158" fmla="*/ 196389 h 6248341"/>
              <a:gd name="connsiteX159" fmla="*/ 9860346 w 12642772"/>
              <a:gd name="connsiteY159" fmla="*/ 177067 h 6248341"/>
              <a:gd name="connsiteX160" fmla="*/ 10071193 w 12642772"/>
              <a:gd name="connsiteY160" fmla="*/ 142345 h 6248341"/>
              <a:gd name="connsiteX161" fmla="*/ 10270876 w 12642772"/>
              <a:gd name="connsiteY161" fmla="*/ 164464 h 6248341"/>
              <a:gd name="connsiteX162" fmla="*/ 10338607 w 12642772"/>
              <a:gd name="connsiteY162" fmla="*/ 202846 h 6248341"/>
              <a:gd name="connsiteX163" fmla="*/ 10370927 w 12642772"/>
              <a:gd name="connsiteY163" fmla="*/ 198630 h 6248341"/>
              <a:gd name="connsiteX164" fmla="*/ 10423650 w 12642772"/>
              <a:gd name="connsiteY164" fmla="*/ 187033 h 6248341"/>
              <a:gd name="connsiteX165" fmla="*/ 10507238 w 12642772"/>
              <a:gd name="connsiteY165" fmla="*/ 199359 h 6248341"/>
              <a:gd name="connsiteX166" fmla="*/ 10712234 w 12642772"/>
              <a:gd name="connsiteY166" fmla="*/ 202150 h 6248341"/>
              <a:gd name="connsiteX167" fmla="*/ 10955598 w 12642772"/>
              <a:gd name="connsiteY167" fmla="*/ 236823 h 6248341"/>
              <a:gd name="connsiteX168" fmla="*/ 11210395 w 12642772"/>
              <a:gd name="connsiteY168" fmla="*/ 197924 h 6248341"/>
              <a:gd name="connsiteX169" fmla="*/ 11355556 w 12642772"/>
              <a:gd name="connsiteY169" fmla="*/ 131371 h 6248341"/>
              <a:gd name="connsiteX170" fmla="*/ 11531644 w 12642772"/>
              <a:gd name="connsiteY170" fmla="*/ 99364 h 6248341"/>
              <a:gd name="connsiteX171" fmla="*/ 11719114 w 12642772"/>
              <a:gd name="connsiteY171" fmla="*/ 62439 h 6248341"/>
              <a:gd name="connsiteX172" fmla="*/ 11814686 w 12642772"/>
              <a:gd name="connsiteY172" fmla="*/ 38458 h 6248341"/>
              <a:gd name="connsiteX173" fmla="*/ 11865687 w 12642772"/>
              <a:gd name="connsiteY173" fmla="*/ 10088 h 6248341"/>
              <a:gd name="connsiteX174" fmla="*/ 11957454 w 12642772"/>
              <a:gd name="connsiteY174" fmla="*/ 4020 h 6248341"/>
              <a:gd name="connsiteX175" fmla="*/ 11975060 w 12642772"/>
              <a:gd name="connsiteY175" fmla="*/ 0 h 6248341"/>
              <a:gd name="connsiteX176" fmla="*/ 12006839 w 12642772"/>
              <a:gd name="connsiteY176" fmla="*/ 210943 h 6248341"/>
              <a:gd name="connsiteX177" fmla="*/ 12642772 w 12642772"/>
              <a:gd name="connsiteY177" fmla="*/ 4432052 h 62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12642772" h="6248341">
                <a:moveTo>
                  <a:pt x="12642772" y="4432052"/>
                </a:moveTo>
                <a:lnTo>
                  <a:pt x="586822" y="6248341"/>
                </a:lnTo>
                <a:cubicBezTo>
                  <a:pt x="413471" y="5111477"/>
                  <a:pt x="173350" y="3531407"/>
                  <a:pt x="0" y="2394542"/>
                </a:cubicBezTo>
                <a:lnTo>
                  <a:pt x="52893" y="2306669"/>
                </a:lnTo>
                <a:cubicBezTo>
                  <a:pt x="67266" y="2306793"/>
                  <a:pt x="118504" y="2297204"/>
                  <a:pt x="131535" y="2293621"/>
                </a:cubicBezTo>
                <a:cubicBezTo>
                  <a:pt x="235982" y="2302858"/>
                  <a:pt x="197087" y="2291745"/>
                  <a:pt x="244153" y="2272261"/>
                </a:cubicBezTo>
                <a:cubicBezTo>
                  <a:pt x="288465" y="2263813"/>
                  <a:pt x="287831" y="2252199"/>
                  <a:pt x="324401" y="2233208"/>
                </a:cubicBezTo>
                <a:lnTo>
                  <a:pt x="463569" y="2158308"/>
                </a:lnTo>
                <a:cubicBezTo>
                  <a:pt x="506591" y="2135434"/>
                  <a:pt x="546976" y="2145326"/>
                  <a:pt x="582537" y="2095961"/>
                </a:cubicBezTo>
                <a:lnTo>
                  <a:pt x="638937" y="2008169"/>
                </a:lnTo>
                <a:cubicBezTo>
                  <a:pt x="686285" y="1999141"/>
                  <a:pt x="708248" y="1959382"/>
                  <a:pt x="749855" y="1936088"/>
                </a:cubicBezTo>
                <a:cubicBezTo>
                  <a:pt x="791527" y="1909991"/>
                  <a:pt x="819909" y="1906478"/>
                  <a:pt x="856553" y="1892728"/>
                </a:cubicBezTo>
                <a:cubicBezTo>
                  <a:pt x="872688" y="1896553"/>
                  <a:pt x="926797" y="1876988"/>
                  <a:pt x="939338" y="1863906"/>
                </a:cubicBezTo>
                <a:cubicBezTo>
                  <a:pt x="981108" y="1859053"/>
                  <a:pt x="963180" y="1865189"/>
                  <a:pt x="987836" y="1848470"/>
                </a:cubicBezTo>
                <a:cubicBezTo>
                  <a:pt x="1023003" y="1873965"/>
                  <a:pt x="1058671" y="1841751"/>
                  <a:pt x="1086094" y="1834336"/>
                </a:cubicBezTo>
                <a:cubicBezTo>
                  <a:pt x="1102835" y="1828051"/>
                  <a:pt x="1139360" y="1818268"/>
                  <a:pt x="1155607" y="1814299"/>
                </a:cubicBezTo>
                <a:cubicBezTo>
                  <a:pt x="1183758" y="1810365"/>
                  <a:pt x="1218373" y="1759163"/>
                  <a:pt x="1219621" y="1774472"/>
                </a:cubicBezTo>
                <a:cubicBezTo>
                  <a:pt x="1242899" y="1773567"/>
                  <a:pt x="1244829" y="1741322"/>
                  <a:pt x="1275113" y="1734756"/>
                </a:cubicBezTo>
                <a:cubicBezTo>
                  <a:pt x="1334421" y="1687737"/>
                  <a:pt x="1295937" y="1706696"/>
                  <a:pt x="1337800" y="1684579"/>
                </a:cubicBezTo>
                <a:cubicBezTo>
                  <a:pt x="1379663" y="1662462"/>
                  <a:pt x="1466954" y="1627202"/>
                  <a:pt x="1526287" y="1602057"/>
                </a:cubicBezTo>
                <a:cubicBezTo>
                  <a:pt x="1553390" y="1592996"/>
                  <a:pt x="1540999" y="1570289"/>
                  <a:pt x="1579126" y="1559561"/>
                </a:cubicBezTo>
                <a:cubicBezTo>
                  <a:pt x="1602892" y="1557552"/>
                  <a:pt x="1622220" y="1540740"/>
                  <a:pt x="1651242" y="1546569"/>
                </a:cubicBezTo>
                <a:cubicBezTo>
                  <a:pt x="1661191" y="1549244"/>
                  <a:pt x="1688001" y="1544372"/>
                  <a:pt x="1712038" y="1533432"/>
                </a:cubicBezTo>
                <a:cubicBezTo>
                  <a:pt x="1722220" y="1540383"/>
                  <a:pt x="1747544" y="1527611"/>
                  <a:pt x="1758402" y="1525816"/>
                </a:cubicBezTo>
                <a:cubicBezTo>
                  <a:pt x="1772533" y="1530625"/>
                  <a:pt x="1819420" y="1514186"/>
                  <a:pt x="1831776" y="1504679"/>
                </a:cubicBezTo>
                <a:lnTo>
                  <a:pt x="1963032" y="1472999"/>
                </a:lnTo>
                <a:lnTo>
                  <a:pt x="2006520" y="1464281"/>
                </a:lnTo>
                <a:cubicBezTo>
                  <a:pt x="2014344" y="1465241"/>
                  <a:pt x="2041522" y="1459774"/>
                  <a:pt x="2049195" y="1459572"/>
                </a:cubicBezTo>
                <a:cubicBezTo>
                  <a:pt x="2087954" y="1443290"/>
                  <a:pt x="2101777" y="1440700"/>
                  <a:pt x="2125117" y="1432093"/>
                </a:cubicBezTo>
                <a:cubicBezTo>
                  <a:pt x="2165647" y="1425840"/>
                  <a:pt x="2196015" y="1424572"/>
                  <a:pt x="2234987" y="1408543"/>
                </a:cubicBezTo>
                <a:lnTo>
                  <a:pt x="2349979" y="1370325"/>
                </a:lnTo>
                <a:cubicBezTo>
                  <a:pt x="2404061" y="1372089"/>
                  <a:pt x="2474940" y="1352732"/>
                  <a:pt x="2490342" y="1337371"/>
                </a:cubicBezTo>
                <a:cubicBezTo>
                  <a:pt x="2552946" y="1313179"/>
                  <a:pt x="2651266" y="1271354"/>
                  <a:pt x="2721983" y="1255221"/>
                </a:cubicBezTo>
                <a:lnTo>
                  <a:pt x="2740778" y="1232389"/>
                </a:lnTo>
                <a:lnTo>
                  <a:pt x="2772006" y="1218123"/>
                </a:lnTo>
                <a:cubicBezTo>
                  <a:pt x="2798565" y="1204582"/>
                  <a:pt x="2824316" y="1189775"/>
                  <a:pt x="2850754" y="1180094"/>
                </a:cubicBezTo>
                <a:cubicBezTo>
                  <a:pt x="2858486" y="1174495"/>
                  <a:pt x="2865479" y="1167162"/>
                  <a:pt x="2872381" y="1159349"/>
                </a:cubicBezTo>
                <a:lnTo>
                  <a:pt x="2877664" y="1153429"/>
                </a:lnTo>
                <a:lnTo>
                  <a:pt x="2898982" y="1143332"/>
                </a:lnTo>
                <a:lnTo>
                  <a:pt x="2900154" y="1144257"/>
                </a:lnTo>
                <a:cubicBezTo>
                  <a:pt x="2903604" y="1145940"/>
                  <a:pt x="2907687" y="1146454"/>
                  <a:pt x="2913224" y="1144530"/>
                </a:cubicBezTo>
                <a:cubicBezTo>
                  <a:pt x="2914663" y="1164458"/>
                  <a:pt x="2920456" y="1149846"/>
                  <a:pt x="2936660" y="1142412"/>
                </a:cubicBezTo>
                <a:cubicBezTo>
                  <a:pt x="2942509" y="1171704"/>
                  <a:pt x="2981016" y="1130300"/>
                  <a:pt x="2997572" y="1141831"/>
                </a:cubicBezTo>
                <a:lnTo>
                  <a:pt x="3044472" y="1131369"/>
                </a:lnTo>
                <a:lnTo>
                  <a:pt x="3044790" y="1131569"/>
                </a:lnTo>
                <a:cubicBezTo>
                  <a:pt x="3046855" y="1131486"/>
                  <a:pt x="3049590" y="1130734"/>
                  <a:pt x="3053469" y="1129009"/>
                </a:cubicBezTo>
                <a:lnTo>
                  <a:pt x="3058924" y="1126056"/>
                </a:lnTo>
                <a:lnTo>
                  <a:pt x="3074299" y="1120405"/>
                </a:lnTo>
                <a:lnTo>
                  <a:pt x="3080657" y="1120171"/>
                </a:lnTo>
                <a:lnTo>
                  <a:pt x="3085901" y="1121681"/>
                </a:lnTo>
                <a:cubicBezTo>
                  <a:pt x="3089424" y="1117040"/>
                  <a:pt x="3098046" y="1105705"/>
                  <a:pt x="3109448" y="1097576"/>
                </a:cubicBezTo>
                <a:lnTo>
                  <a:pt x="3120280" y="1092673"/>
                </a:lnTo>
                <a:lnTo>
                  <a:pt x="3151969" y="1093148"/>
                </a:lnTo>
                <a:lnTo>
                  <a:pt x="3156202" y="1091941"/>
                </a:lnTo>
                <a:lnTo>
                  <a:pt x="3218578" y="1084695"/>
                </a:lnTo>
                <a:cubicBezTo>
                  <a:pt x="3245764" y="1081888"/>
                  <a:pt x="3273631" y="1078650"/>
                  <a:pt x="3291572" y="1074108"/>
                </a:cubicBezTo>
                <a:cubicBezTo>
                  <a:pt x="3322176" y="1058413"/>
                  <a:pt x="3296217" y="1076449"/>
                  <a:pt x="3335322" y="1065344"/>
                </a:cubicBezTo>
                <a:cubicBezTo>
                  <a:pt x="3368156" y="1040199"/>
                  <a:pt x="3402741" y="1051987"/>
                  <a:pt x="3444471" y="1040037"/>
                </a:cubicBezTo>
                <a:lnTo>
                  <a:pt x="3516736" y="1044495"/>
                </a:lnTo>
                <a:lnTo>
                  <a:pt x="3529913" y="1036395"/>
                </a:lnTo>
                <a:lnTo>
                  <a:pt x="3534215" y="1032644"/>
                </a:lnTo>
                <a:cubicBezTo>
                  <a:pt x="3537422" y="1030324"/>
                  <a:pt x="3539868" y="1029116"/>
                  <a:pt x="3541901" y="1028655"/>
                </a:cubicBezTo>
                <a:lnTo>
                  <a:pt x="3542297" y="1028781"/>
                </a:lnTo>
                <a:lnTo>
                  <a:pt x="3549091" y="1024603"/>
                </a:lnTo>
                <a:lnTo>
                  <a:pt x="3668564" y="992085"/>
                </a:lnTo>
                <a:cubicBezTo>
                  <a:pt x="3673354" y="989271"/>
                  <a:pt x="3677647" y="988983"/>
                  <a:pt x="3681760" y="989897"/>
                </a:cubicBezTo>
                <a:lnTo>
                  <a:pt x="3683298" y="990533"/>
                </a:lnTo>
                <a:lnTo>
                  <a:pt x="3701238" y="978370"/>
                </a:lnTo>
                <a:lnTo>
                  <a:pt x="3727029" y="982634"/>
                </a:lnTo>
                <a:cubicBezTo>
                  <a:pt x="3762166" y="985324"/>
                  <a:pt x="3795029" y="982802"/>
                  <a:pt x="3827462" y="983777"/>
                </a:cubicBezTo>
                <a:cubicBezTo>
                  <a:pt x="3899741" y="979875"/>
                  <a:pt x="3841175" y="923865"/>
                  <a:pt x="3939255" y="962526"/>
                </a:cubicBezTo>
                <a:cubicBezTo>
                  <a:pt x="3944820" y="939198"/>
                  <a:pt x="3955882" y="936428"/>
                  <a:pt x="3976764" y="943975"/>
                </a:cubicBezTo>
                <a:cubicBezTo>
                  <a:pt x="4011587" y="940445"/>
                  <a:pt x="3998825" y="885884"/>
                  <a:pt x="4039745" y="913576"/>
                </a:cubicBezTo>
                <a:cubicBezTo>
                  <a:pt x="4028069" y="885008"/>
                  <a:pt x="4103064" y="891976"/>
                  <a:pt x="4081478" y="863744"/>
                </a:cubicBezTo>
                <a:cubicBezTo>
                  <a:pt x="4098995" y="833348"/>
                  <a:pt x="4118253" y="875924"/>
                  <a:pt x="4136255" y="849070"/>
                </a:cubicBezTo>
                <a:cubicBezTo>
                  <a:pt x="4160412" y="839702"/>
                  <a:pt x="4127630" y="882883"/>
                  <a:pt x="4155885" y="880724"/>
                </a:cubicBezTo>
                <a:cubicBezTo>
                  <a:pt x="4189159" y="872776"/>
                  <a:pt x="4199073" y="926940"/>
                  <a:pt x="4212239" y="853648"/>
                </a:cubicBezTo>
                <a:cubicBezTo>
                  <a:pt x="4250628" y="864621"/>
                  <a:pt x="4251711" y="832443"/>
                  <a:pt x="4296968" y="808725"/>
                </a:cubicBezTo>
                <a:cubicBezTo>
                  <a:pt x="4320354" y="822560"/>
                  <a:pt x="4334944" y="811306"/>
                  <a:pt x="4347619" y="791871"/>
                </a:cubicBezTo>
                <a:cubicBezTo>
                  <a:pt x="4395320" y="788176"/>
                  <a:pt x="4433289" y="755394"/>
                  <a:pt x="4484035" y="736001"/>
                </a:cubicBezTo>
                <a:cubicBezTo>
                  <a:pt x="4544675" y="745654"/>
                  <a:pt x="4564925" y="693074"/>
                  <a:pt x="4619194" y="672546"/>
                </a:cubicBezTo>
                <a:cubicBezTo>
                  <a:pt x="4633191" y="680042"/>
                  <a:pt x="4642217" y="680768"/>
                  <a:pt x="4648276" y="677255"/>
                </a:cubicBezTo>
                <a:lnTo>
                  <a:pt x="4658535" y="658404"/>
                </a:lnTo>
                <a:lnTo>
                  <a:pt x="4684435" y="658040"/>
                </a:lnTo>
                <a:lnTo>
                  <a:pt x="4685966" y="659300"/>
                </a:lnTo>
                <a:lnTo>
                  <a:pt x="4773323" y="620033"/>
                </a:lnTo>
                <a:lnTo>
                  <a:pt x="4789881" y="612833"/>
                </a:lnTo>
                <a:lnTo>
                  <a:pt x="4793116" y="606807"/>
                </a:lnTo>
                <a:cubicBezTo>
                  <a:pt x="4797413" y="602517"/>
                  <a:pt x="4804603" y="599222"/>
                  <a:pt x="4818294" y="598208"/>
                </a:cubicBezTo>
                <a:lnTo>
                  <a:pt x="4889379" y="574856"/>
                </a:lnTo>
                <a:cubicBezTo>
                  <a:pt x="4924646" y="568531"/>
                  <a:pt x="4935327" y="565911"/>
                  <a:pt x="4967000" y="563548"/>
                </a:cubicBezTo>
                <a:cubicBezTo>
                  <a:pt x="4986586" y="557770"/>
                  <a:pt x="5000668" y="551967"/>
                  <a:pt x="5011397" y="546508"/>
                </a:cubicBezTo>
                <a:lnTo>
                  <a:pt x="5017511" y="542737"/>
                </a:lnTo>
                <a:lnTo>
                  <a:pt x="5022951" y="543578"/>
                </a:lnTo>
                <a:lnTo>
                  <a:pt x="5028686" y="550797"/>
                </a:lnTo>
                <a:cubicBezTo>
                  <a:pt x="5034551" y="555023"/>
                  <a:pt x="5042525" y="556487"/>
                  <a:pt x="5055222" y="551685"/>
                </a:cubicBezTo>
                <a:lnTo>
                  <a:pt x="5058043" y="549365"/>
                </a:lnTo>
                <a:lnTo>
                  <a:pt x="5080769" y="559110"/>
                </a:lnTo>
                <a:cubicBezTo>
                  <a:pt x="5088231" y="563815"/>
                  <a:pt x="5095030" y="569979"/>
                  <a:pt x="5100831" y="578170"/>
                </a:cubicBezTo>
                <a:cubicBezTo>
                  <a:pt x="5170380" y="527737"/>
                  <a:pt x="5243922" y="564793"/>
                  <a:pt x="5323302" y="551607"/>
                </a:cubicBezTo>
                <a:cubicBezTo>
                  <a:pt x="5351315" y="478451"/>
                  <a:pt x="5497865" y="556036"/>
                  <a:pt x="5524173" y="623428"/>
                </a:cubicBezTo>
                <a:cubicBezTo>
                  <a:pt x="5517268" y="543117"/>
                  <a:pt x="5711665" y="703794"/>
                  <a:pt x="5644692" y="606574"/>
                </a:cubicBezTo>
                <a:lnTo>
                  <a:pt x="5984259" y="559264"/>
                </a:lnTo>
                <a:cubicBezTo>
                  <a:pt x="6030154" y="495862"/>
                  <a:pt x="6007425" y="553220"/>
                  <a:pt x="6059790" y="538457"/>
                </a:cubicBezTo>
                <a:cubicBezTo>
                  <a:pt x="6050344" y="594649"/>
                  <a:pt x="6121744" y="503179"/>
                  <a:pt x="6130495" y="565308"/>
                </a:cubicBezTo>
                <a:cubicBezTo>
                  <a:pt x="6139748" y="560655"/>
                  <a:pt x="6148435" y="554186"/>
                  <a:pt x="6157089" y="547229"/>
                </a:cubicBezTo>
                <a:lnTo>
                  <a:pt x="6161628" y="543616"/>
                </a:lnTo>
                <a:lnTo>
                  <a:pt x="6180804" y="539939"/>
                </a:lnTo>
                <a:lnTo>
                  <a:pt x="6184951" y="525424"/>
                </a:lnTo>
                <a:lnTo>
                  <a:pt x="6212909" y="510232"/>
                </a:lnTo>
                <a:cubicBezTo>
                  <a:pt x="6223574" y="506625"/>
                  <a:pt x="6235279" y="505181"/>
                  <a:pt x="6248556" y="507226"/>
                </a:cubicBezTo>
                <a:cubicBezTo>
                  <a:pt x="6294288" y="537334"/>
                  <a:pt x="6362573" y="467613"/>
                  <a:pt x="6419167" y="508015"/>
                </a:cubicBezTo>
                <a:cubicBezTo>
                  <a:pt x="6440234" y="517921"/>
                  <a:pt x="6506991" y="518278"/>
                  <a:pt x="6520553" y="499890"/>
                </a:cubicBezTo>
                <a:cubicBezTo>
                  <a:pt x="6534665" y="496161"/>
                  <a:pt x="6550555" y="503153"/>
                  <a:pt x="6557985" y="483298"/>
                </a:cubicBezTo>
                <a:cubicBezTo>
                  <a:pt x="6569810" y="459469"/>
                  <a:pt x="6616472" y="497766"/>
                  <a:pt x="6610986" y="469207"/>
                </a:cubicBezTo>
                <a:cubicBezTo>
                  <a:pt x="6644167" y="495476"/>
                  <a:pt x="6674091" y="445680"/>
                  <a:pt x="6703685" y="433885"/>
                </a:cubicBezTo>
                <a:cubicBezTo>
                  <a:pt x="6729555" y="459786"/>
                  <a:pt x="6766135" y="409500"/>
                  <a:pt x="6829686" y="404609"/>
                </a:cubicBezTo>
                <a:cubicBezTo>
                  <a:pt x="6858065" y="434525"/>
                  <a:pt x="6872501" y="400914"/>
                  <a:pt x="6926071" y="440952"/>
                </a:cubicBezTo>
                <a:cubicBezTo>
                  <a:pt x="6928018" y="437011"/>
                  <a:pt x="6930506" y="433362"/>
                  <a:pt x="6933459" y="430117"/>
                </a:cubicBezTo>
                <a:cubicBezTo>
                  <a:pt x="6950612" y="411270"/>
                  <a:pt x="6979388" y="409908"/>
                  <a:pt x="6997730" y="427075"/>
                </a:cubicBezTo>
                <a:cubicBezTo>
                  <a:pt x="7082631" y="480403"/>
                  <a:pt x="7157271" y="476334"/>
                  <a:pt x="7228068" y="485987"/>
                </a:cubicBezTo>
                <a:cubicBezTo>
                  <a:pt x="7307806" y="490694"/>
                  <a:pt x="7251469" y="427974"/>
                  <a:pt x="7353524" y="478122"/>
                </a:cubicBezTo>
                <a:cubicBezTo>
                  <a:pt x="7362883" y="455559"/>
                  <a:pt x="7375392" y="454116"/>
                  <a:pt x="7397216" y="464113"/>
                </a:cubicBezTo>
                <a:cubicBezTo>
                  <a:pt x="7435863" y="464738"/>
                  <a:pt x="7429507" y="408907"/>
                  <a:pt x="7470470" y="441338"/>
                </a:cubicBezTo>
                <a:cubicBezTo>
                  <a:pt x="7461672" y="411511"/>
                  <a:pt x="7542865" y="427363"/>
                  <a:pt x="7523162" y="396692"/>
                </a:cubicBezTo>
                <a:cubicBezTo>
                  <a:pt x="7546603" y="368516"/>
                  <a:pt x="7561752" y="413189"/>
                  <a:pt x="7585229" y="388596"/>
                </a:cubicBezTo>
                <a:cubicBezTo>
                  <a:pt x="7613007" y="382141"/>
                  <a:pt x="7571052" y="421230"/>
                  <a:pt x="7602312" y="422441"/>
                </a:cubicBezTo>
                <a:cubicBezTo>
                  <a:pt x="7639880" y="418484"/>
                  <a:pt x="7643170" y="473582"/>
                  <a:pt x="7667842" y="402184"/>
                </a:cubicBezTo>
                <a:cubicBezTo>
                  <a:pt x="7708368" y="417673"/>
                  <a:pt x="7714055" y="385770"/>
                  <a:pt x="7766955" y="367538"/>
                </a:cubicBezTo>
                <a:cubicBezTo>
                  <a:pt x="7790642" y="384091"/>
                  <a:pt x="7808202" y="374622"/>
                  <a:pt x="7824808" y="356782"/>
                </a:cubicBezTo>
                <a:cubicBezTo>
                  <a:pt x="7877588" y="358773"/>
                  <a:pt x="7923771" y="330652"/>
                  <a:pt x="7982082" y="317381"/>
                </a:cubicBezTo>
                <a:cubicBezTo>
                  <a:pt x="8047173" y="334199"/>
                  <a:pt x="8076711" y="284263"/>
                  <a:pt x="8139042" y="270278"/>
                </a:cubicBezTo>
                <a:cubicBezTo>
                  <a:pt x="8171699" y="291139"/>
                  <a:pt x="8180849" y="273703"/>
                  <a:pt x="8188479" y="250893"/>
                </a:cubicBezTo>
                <a:lnTo>
                  <a:pt x="8197460" y="227412"/>
                </a:lnTo>
                <a:lnTo>
                  <a:pt x="8236543" y="231896"/>
                </a:lnTo>
                <a:cubicBezTo>
                  <a:pt x="8252245" y="232878"/>
                  <a:pt x="8267047" y="233030"/>
                  <a:pt x="8288656" y="233518"/>
                </a:cubicBezTo>
                <a:lnTo>
                  <a:pt x="8365194" y="255354"/>
                </a:lnTo>
                <a:lnTo>
                  <a:pt x="8371093" y="253056"/>
                </a:lnTo>
                <a:cubicBezTo>
                  <a:pt x="8375220" y="251794"/>
                  <a:pt x="8378040" y="251369"/>
                  <a:pt x="8380079" y="251533"/>
                </a:cubicBezTo>
                <a:lnTo>
                  <a:pt x="8380352" y="251771"/>
                </a:lnTo>
                <a:lnTo>
                  <a:pt x="8388670" y="249803"/>
                </a:lnTo>
                <a:cubicBezTo>
                  <a:pt x="8402579" y="245856"/>
                  <a:pt x="8426713" y="256901"/>
                  <a:pt x="8439400" y="252189"/>
                </a:cubicBezTo>
                <a:cubicBezTo>
                  <a:pt x="8461985" y="253229"/>
                  <a:pt x="8486049" y="243125"/>
                  <a:pt x="8502127" y="246524"/>
                </a:cubicBezTo>
                <a:lnTo>
                  <a:pt x="8575600" y="247912"/>
                </a:lnTo>
                <a:lnTo>
                  <a:pt x="8609423" y="225288"/>
                </a:lnTo>
                <a:cubicBezTo>
                  <a:pt x="8613054" y="222366"/>
                  <a:pt x="8618682" y="220403"/>
                  <a:pt x="8628794" y="220632"/>
                </a:cubicBezTo>
                <a:lnTo>
                  <a:pt x="8631243" y="221270"/>
                </a:lnTo>
                <a:cubicBezTo>
                  <a:pt x="8636121" y="217981"/>
                  <a:pt x="8676301" y="210759"/>
                  <a:pt x="8708752" y="203517"/>
                </a:cubicBezTo>
                <a:cubicBezTo>
                  <a:pt x="8760405" y="193315"/>
                  <a:pt x="8765450" y="184312"/>
                  <a:pt x="8825952" y="177822"/>
                </a:cubicBezTo>
                <a:cubicBezTo>
                  <a:pt x="8840694" y="175283"/>
                  <a:pt x="8852337" y="172902"/>
                  <a:pt x="8862166" y="170735"/>
                </a:cubicBezTo>
                <a:lnTo>
                  <a:pt x="8884490" y="165616"/>
                </a:lnTo>
                <a:lnTo>
                  <a:pt x="8918298" y="194546"/>
                </a:lnTo>
                <a:cubicBezTo>
                  <a:pt x="8929331" y="203143"/>
                  <a:pt x="8939711" y="209096"/>
                  <a:pt x="8948572" y="207940"/>
                </a:cubicBezTo>
                <a:cubicBezTo>
                  <a:pt x="9007398" y="191013"/>
                  <a:pt x="9066382" y="123071"/>
                  <a:pt x="9104724" y="178319"/>
                </a:cubicBezTo>
                <a:cubicBezTo>
                  <a:pt x="9146350" y="170182"/>
                  <a:pt x="9159213" y="154939"/>
                  <a:pt x="9198328" y="159122"/>
                </a:cubicBezTo>
                <a:cubicBezTo>
                  <a:pt x="9243361" y="178179"/>
                  <a:pt x="9337410" y="133426"/>
                  <a:pt x="9339412" y="203422"/>
                </a:cubicBezTo>
                <a:cubicBezTo>
                  <a:pt x="9356193" y="242785"/>
                  <a:pt x="9404145" y="172882"/>
                  <a:pt x="9409165" y="216989"/>
                </a:cubicBezTo>
                <a:cubicBezTo>
                  <a:pt x="9430000" y="185563"/>
                  <a:pt x="9477391" y="226977"/>
                  <a:pt x="9516379" y="220757"/>
                </a:cubicBezTo>
                <a:cubicBezTo>
                  <a:pt x="9525989" y="239713"/>
                  <a:pt x="9601557" y="209033"/>
                  <a:pt x="9615958" y="196389"/>
                </a:cubicBezTo>
                <a:cubicBezTo>
                  <a:pt x="9740300" y="170539"/>
                  <a:pt x="9758977" y="138949"/>
                  <a:pt x="9860346" y="177067"/>
                </a:cubicBezTo>
                <a:cubicBezTo>
                  <a:pt x="9889677" y="171165"/>
                  <a:pt x="10006630" y="193672"/>
                  <a:pt x="10071193" y="142345"/>
                </a:cubicBezTo>
                <a:cubicBezTo>
                  <a:pt x="10108399" y="184331"/>
                  <a:pt x="10235527" y="166620"/>
                  <a:pt x="10270876" y="164464"/>
                </a:cubicBezTo>
                <a:cubicBezTo>
                  <a:pt x="10282938" y="193487"/>
                  <a:pt x="10335459" y="157175"/>
                  <a:pt x="10338607" y="202846"/>
                </a:cubicBezTo>
                <a:cubicBezTo>
                  <a:pt x="10349171" y="220353"/>
                  <a:pt x="10366124" y="217011"/>
                  <a:pt x="10370927" y="198630"/>
                </a:cubicBezTo>
                <a:cubicBezTo>
                  <a:pt x="10391994" y="198716"/>
                  <a:pt x="10408613" y="218644"/>
                  <a:pt x="10423650" y="187033"/>
                </a:cubicBezTo>
                <a:cubicBezTo>
                  <a:pt x="10452431" y="186111"/>
                  <a:pt x="10492877" y="246749"/>
                  <a:pt x="10507238" y="199359"/>
                </a:cubicBezTo>
                <a:cubicBezTo>
                  <a:pt x="10543427" y="261875"/>
                  <a:pt x="10653987" y="201249"/>
                  <a:pt x="10712234" y="202150"/>
                </a:cubicBezTo>
                <a:cubicBezTo>
                  <a:pt x="10824446" y="218073"/>
                  <a:pt x="10878410" y="233516"/>
                  <a:pt x="10955598" y="236823"/>
                </a:cubicBezTo>
                <a:cubicBezTo>
                  <a:pt x="11045848" y="210188"/>
                  <a:pt x="11132536" y="208078"/>
                  <a:pt x="11210395" y="197924"/>
                </a:cubicBezTo>
                <a:cubicBezTo>
                  <a:pt x="11248542" y="205602"/>
                  <a:pt x="11317163" y="98606"/>
                  <a:pt x="11355556" y="131371"/>
                </a:cubicBezTo>
                <a:cubicBezTo>
                  <a:pt x="11409097" y="114944"/>
                  <a:pt x="11452001" y="121965"/>
                  <a:pt x="11531644" y="99364"/>
                </a:cubicBezTo>
                <a:cubicBezTo>
                  <a:pt x="11597142" y="88300"/>
                  <a:pt x="11671940" y="72591"/>
                  <a:pt x="11719114" y="62439"/>
                </a:cubicBezTo>
                <a:cubicBezTo>
                  <a:pt x="11727434" y="40579"/>
                  <a:pt x="11796069" y="38621"/>
                  <a:pt x="11814686" y="38458"/>
                </a:cubicBezTo>
                <a:cubicBezTo>
                  <a:pt x="11821248" y="1152"/>
                  <a:pt x="11853228" y="33244"/>
                  <a:pt x="11865687" y="10088"/>
                </a:cubicBezTo>
                <a:cubicBezTo>
                  <a:pt x="11893768" y="15302"/>
                  <a:pt x="11926464" y="10706"/>
                  <a:pt x="11957454" y="4020"/>
                </a:cubicBezTo>
                <a:lnTo>
                  <a:pt x="11975060" y="0"/>
                </a:lnTo>
                <a:lnTo>
                  <a:pt x="12006839" y="210943"/>
                </a:lnTo>
                <a:cubicBezTo>
                  <a:pt x="12204146" y="1520595"/>
                  <a:pt x="12452801" y="3171091"/>
                  <a:pt x="12642772" y="4432052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25D6F5-1113-36C6-E3FC-DA02D2496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744" y="442551"/>
            <a:ext cx="9859618" cy="7133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err="1">
                <a:latin typeface="+mj-lt"/>
                <a:ea typeface="+mj-ea"/>
                <a:cs typeface="+mj-cs"/>
              </a:rPr>
              <a:t>Метрика</a:t>
            </a:r>
            <a:r>
              <a:rPr lang="en-US" sz="3600" kern="1200">
                <a:latin typeface="+mj-lt"/>
                <a:ea typeface="+mj-ea"/>
                <a:cs typeface="+mj-cs"/>
              </a:rPr>
              <a:t> </a:t>
            </a:r>
            <a:r>
              <a:rPr lang="en-US" sz="3600"/>
              <a:t>Precision09 </a:t>
            </a:r>
            <a:r>
              <a:rPr lang="en-US" sz="3600" kern="1200" err="1">
                <a:latin typeface="+mj-lt"/>
                <a:ea typeface="+mj-ea"/>
                <a:cs typeface="+mj-cs"/>
              </a:rPr>
              <a:t>для</a:t>
            </a:r>
            <a:r>
              <a:rPr lang="en-US" sz="3600" kern="1200">
                <a:latin typeface="+mj-lt"/>
                <a:ea typeface="+mj-ea"/>
                <a:cs typeface="+mj-cs"/>
              </a:rPr>
              <a:t> </a:t>
            </a:r>
            <a:r>
              <a:rPr lang="en-US" sz="3600" kern="1200" err="1">
                <a:latin typeface="+mj-lt"/>
                <a:ea typeface="+mj-ea"/>
                <a:cs typeface="+mj-cs"/>
              </a:rPr>
              <a:t>отождествления</a:t>
            </a:r>
            <a:endParaRPr lang="en-US" sz="3600" kern="1200" err="1">
              <a:latin typeface="+mj-lt"/>
              <a:cs typeface="Calibri Light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389D0BC-BA1D-4360-88F9-D9ECCBDAB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79" y="1764254"/>
            <a:ext cx="10937021" cy="445557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5A9CF7C6-E37B-731A-8DE1-2F5062DDD2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1540545"/>
              </p:ext>
            </p:extLst>
          </p:nvPr>
        </p:nvGraphicFramePr>
        <p:xfrm>
          <a:off x="941477" y="1878591"/>
          <a:ext cx="10373404" cy="4302088"/>
        </p:xfrm>
        <a:graphic>
          <a:graphicData uri="http://schemas.openxmlformats.org/drawingml/2006/table">
            <a:tbl>
              <a:tblPr firstRow="1" bandRow="1">
                <a:solidFill>
                  <a:srgbClr val="F2F2F2">
                    <a:alpha val="45098"/>
                  </a:srgbClr>
                </a:solidFill>
                <a:tableStyleId>{21E4AEA4-8DFA-4A89-87EB-49C32662AFE0}</a:tableStyleId>
              </a:tblPr>
              <a:tblGrid>
                <a:gridCol w="2841264">
                  <a:extLst>
                    <a:ext uri="{9D8B030D-6E8A-4147-A177-3AD203B41FA5}">
                      <a16:colId xmlns:a16="http://schemas.microsoft.com/office/drawing/2014/main" val="4289135848"/>
                    </a:ext>
                  </a:extLst>
                </a:gridCol>
                <a:gridCol w="2065350">
                  <a:extLst>
                    <a:ext uri="{9D8B030D-6E8A-4147-A177-3AD203B41FA5}">
                      <a16:colId xmlns:a16="http://schemas.microsoft.com/office/drawing/2014/main" val="2484070832"/>
                    </a:ext>
                  </a:extLst>
                </a:gridCol>
                <a:gridCol w="1811405">
                  <a:extLst>
                    <a:ext uri="{9D8B030D-6E8A-4147-A177-3AD203B41FA5}">
                      <a16:colId xmlns:a16="http://schemas.microsoft.com/office/drawing/2014/main" val="2941301746"/>
                    </a:ext>
                  </a:extLst>
                </a:gridCol>
                <a:gridCol w="1773660">
                  <a:extLst>
                    <a:ext uri="{9D8B030D-6E8A-4147-A177-3AD203B41FA5}">
                      <a16:colId xmlns:a16="http://schemas.microsoft.com/office/drawing/2014/main" val="2479404523"/>
                    </a:ext>
                  </a:extLst>
                </a:gridCol>
                <a:gridCol w="1881725">
                  <a:extLst>
                    <a:ext uri="{9D8B030D-6E8A-4147-A177-3AD203B41FA5}">
                      <a16:colId xmlns:a16="http://schemas.microsoft.com/office/drawing/2014/main" val="1852940551"/>
                    </a:ext>
                  </a:extLst>
                </a:gridCol>
              </a:tblGrid>
              <a:tr h="373678">
                <a:tc>
                  <a:txBody>
                    <a:bodyPr/>
                    <a:lstStyle/>
                    <a:p>
                      <a:r>
                        <a:rPr lang="ru-RU" sz="1500" b="0" cap="none" spc="0">
                          <a:solidFill>
                            <a:schemeClr val="bg1"/>
                          </a:solidFill>
                        </a:rPr>
                        <a:t>Модель</a:t>
                      </a:r>
                    </a:p>
                  </a:txBody>
                  <a:tcPr marL="87539" marR="87539" marT="97003" marB="4376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500" b="0" cap="none" spc="0">
                          <a:solidFill>
                            <a:schemeClr val="bg1"/>
                          </a:solidFill>
                        </a:rPr>
                        <a:t>Все объекты</a:t>
                      </a:r>
                    </a:p>
                  </a:txBody>
                  <a:tcPr marL="87539" marR="87539" marT="97003" marB="4376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500" b="0" cap="none" spc="0" err="1">
                          <a:solidFill>
                            <a:schemeClr val="bg1"/>
                          </a:solidFill>
                        </a:rPr>
                        <a:t>Pos_error</a:t>
                      </a:r>
                      <a:r>
                        <a:rPr lang="ru-RU" sz="1500" b="0" cap="none" spc="0">
                          <a:solidFill>
                            <a:schemeClr val="bg1"/>
                          </a:solidFill>
                        </a:rPr>
                        <a:t>&gt;2</a:t>
                      </a:r>
                      <a:endParaRPr lang="ru-RU"/>
                    </a:p>
                  </a:txBody>
                  <a:tcPr marL="87538" marR="87538" marT="97002" marB="43769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500" b="0" u="none" strike="noStrike" cap="none" spc="0" noProof="0">
                          <a:solidFill>
                            <a:schemeClr val="bg1"/>
                          </a:solidFill>
                        </a:rPr>
                        <a:t>|b|&lt;20</a:t>
                      </a:r>
                    </a:p>
                  </a:txBody>
                  <a:tcPr marL="87538" marR="87538" marT="97002" marB="43769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500" b="0" i="0" u="none" strike="noStrike" cap="none" spc="0" noProof="0">
                          <a:solidFill>
                            <a:schemeClr val="bg1"/>
                          </a:solidFill>
                          <a:latin typeface="Calibri"/>
                        </a:rPr>
                        <a:t>|b|&gt;20</a:t>
                      </a:r>
                      <a:endParaRPr lang="ru-RU"/>
                    </a:p>
                  </a:txBody>
                  <a:tcPr marL="87538" marR="87538" marT="97002" marB="43769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327939"/>
                  </a:ext>
                </a:extLst>
              </a:tr>
              <a:tr h="392841">
                <a:tc>
                  <a:txBody>
                    <a:bodyPr/>
                    <a:lstStyle/>
                    <a:p>
                      <a:r>
                        <a:rPr lang="ru-RU" sz="1600" b="0" cap="none" spc="0" err="1">
                          <a:solidFill>
                            <a:schemeClr val="tx1"/>
                          </a:solidFill>
                        </a:rPr>
                        <a:t>Catboost_all</a:t>
                      </a:r>
                      <a:endParaRPr lang="ru-RU" sz="1600" b="0" cap="none" spc="0">
                        <a:solidFill>
                          <a:schemeClr val="tx1"/>
                        </a:solidFill>
                      </a:endParaRPr>
                    </a:p>
                  </a:txBody>
                  <a:tcPr marL="87539" marR="87539" marT="97003" marB="4376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1" cap="none" spc="0">
                          <a:solidFill>
                            <a:schemeClr val="tx1"/>
                          </a:solidFill>
                        </a:rPr>
                        <a:t>95.2</a:t>
                      </a:r>
                    </a:p>
                  </a:txBody>
                  <a:tcPr marL="87539" marR="87539" marT="97003" marB="4376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 b="1" cap="none" spc="0">
                          <a:solidFill>
                            <a:schemeClr val="tx1"/>
                          </a:solidFill>
                        </a:rPr>
                        <a:t>80.7</a:t>
                      </a:r>
                      <a:endParaRPr lang="ru-RU"/>
                    </a:p>
                  </a:txBody>
                  <a:tcPr marL="87538" marR="87538" marT="97002" marB="4376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 b="0" cap="none" spc="0">
                          <a:solidFill>
                            <a:schemeClr val="tx1"/>
                          </a:solidFill>
                        </a:rPr>
                        <a:t>80.8</a:t>
                      </a:r>
                    </a:p>
                  </a:txBody>
                  <a:tcPr marL="87538" marR="87538" marT="97002" marB="4376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 b="1" cap="none" spc="0">
                          <a:solidFill>
                            <a:schemeClr val="tx1"/>
                          </a:solidFill>
                        </a:rPr>
                        <a:t>97.7</a:t>
                      </a:r>
                    </a:p>
                  </a:txBody>
                  <a:tcPr marL="87538" marR="87538" marT="97002" marB="4376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675319"/>
                  </a:ext>
                </a:extLst>
              </a:tr>
              <a:tr h="3928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 b="0" i="0" u="none" strike="noStrike" cap="none" spc="0" noProof="0" err="1">
                          <a:solidFill>
                            <a:schemeClr val="tx1"/>
                          </a:solidFill>
                          <a:latin typeface="Calibri"/>
                        </a:rPr>
                        <a:t>Catboost_raw</a:t>
                      </a:r>
                      <a:endParaRPr lang="ru-RU" sz="1600" cap="none" spc="0" err="1">
                        <a:solidFill>
                          <a:schemeClr val="tx1"/>
                        </a:solidFill>
                      </a:endParaRPr>
                    </a:p>
                  </a:txBody>
                  <a:tcPr marL="87539" marR="87539" marT="97003" marB="4376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cap="none" spc="0">
                          <a:solidFill>
                            <a:schemeClr val="tx1"/>
                          </a:solidFill>
                        </a:rPr>
                        <a:t>94.9</a:t>
                      </a:r>
                    </a:p>
                  </a:txBody>
                  <a:tcPr marL="87539" marR="87539" marT="97003" marB="4376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 cap="none" spc="0">
                          <a:solidFill>
                            <a:schemeClr val="tx1"/>
                          </a:solidFill>
                        </a:rPr>
                        <a:t>78.9</a:t>
                      </a:r>
                      <a:endParaRPr lang="ru-RU"/>
                    </a:p>
                  </a:txBody>
                  <a:tcPr marL="87538" marR="87538" marT="97002" marB="43769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 b="1" cap="none" spc="0">
                          <a:solidFill>
                            <a:schemeClr val="tx1"/>
                          </a:solidFill>
                        </a:rPr>
                        <a:t>82</a:t>
                      </a:r>
                    </a:p>
                  </a:txBody>
                  <a:tcPr marL="87538" marR="87538" marT="97002" marB="43769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 b="0" cap="none" spc="0">
                          <a:solidFill>
                            <a:schemeClr val="tx1"/>
                          </a:solidFill>
                        </a:rPr>
                        <a:t>97.3</a:t>
                      </a:r>
                    </a:p>
                  </a:txBody>
                  <a:tcPr marL="87538" marR="87538" marT="97002" marB="43769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39893"/>
                  </a:ext>
                </a:extLst>
              </a:tr>
              <a:tr h="392841">
                <a:tc>
                  <a:txBody>
                    <a:bodyPr/>
                    <a:lstStyle/>
                    <a:p>
                      <a:r>
                        <a:rPr lang="ru-RU" sz="1600" cap="none" spc="0" err="1">
                          <a:solidFill>
                            <a:schemeClr val="tx1"/>
                          </a:solidFill>
                        </a:rPr>
                        <a:t>Catboost_position</a:t>
                      </a:r>
                    </a:p>
                  </a:txBody>
                  <a:tcPr marL="87539" marR="87539" marT="97003" marB="4376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cap="none" spc="0">
                          <a:solidFill>
                            <a:schemeClr val="tx1"/>
                          </a:solidFill>
                        </a:rPr>
                        <a:t>94.7</a:t>
                      </a:r>
                    </a:p>
                  </a:txBody>
                  <a:tcPr marL="87539" marR="87539" marT="97003" marB="4376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 cap="none" spc="0">
                          <a:solidFill>
                            <a:schemeClr val="tx1"/>
                          </a:solidFill>
                        </a:rPr>
                        <a:t>64.2</a:t>
                      </a:r>
                      <a:endParaRPr lang="ru-RU"/>
                    </a:p>
                  </a:txBody>
                  <a:tcPr marL="87538" marR="87538" marT="97002" marB="4376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 cap="none" spc="0">
                          <a:solidFill>
                            <a:schemeClr val="tx1"/>
                          </a:solidFill>
                        </a:rPr>
                        <a:t>78.1</a:t>
                      </a:r>
                    </a:p>
                  </a:txBody>
                  <a:tcPr marL="87538" marR="87538" marT="97002" marB="4376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 cap="none" spc="0">
                          <a:solidFill>
                            <a:schemeClr val="tx1"/>
                          </a:solidFill>
                        </a:rPr>
                        <a:t>96.9</a:t>
                      </a:r>
                    </a:p>
                  </a:txBody>
                  <a:tcPr marL="87538" marR="87538" marT="97002" marB="4376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9083"/>
                  </a:ext>
                </a:extLst>
              </a:tr>
              <a:tr h="3928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 b="0" i="0" u="none" strike="noStrike" cap="none" spc="0" noProof="0" err="1">
                          <a:solidFill>
                            <a:schemeClr val="tx1"/>
                          </a:solidFill>
                          <a:latin typeface="Calibri"/>
                        </a:rPr>
                        <a:t>NWAY_catboost</a:t>
                      </a:r>
                      <a:endParaRPr lang="ru-RU" err="1"/>
                    </a:p>
                  </a:txBody>
                  <a:tcPr marL="87539" marR="87539" marT="97003" marB="4376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cap="none" spc="0">
                          <a:solidFill>
                            <a:schemeClr val="tx1"/>
                          </a:solidFill>
                        </a:rPr>
                        <a:t>92.7</a:t>
                      </a:r>
                    </a:p>
                  </a:txBody>
                  <a:tcPr marL="87539" marR="87539" marT="97003" marB="4376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 cap="none" spc="0">
                          <a:solidFill>
                            <a:schemeClr val="tx1"/>
                          </a:solidFill>
                        </a:rPr>
                        <a:t>57.1</a:t>
                      </a:r>
                      <a:endParaRPr lang="ru-RU"/>
                    </a:p>
                  </a:txBody>
                  <a:tcPr marL="87538" marR="87538" marT="97002" marB="43769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 cap="none" spc="0">
                          <a:solidFill>
                            <a:schemeClr val="tx1"/>
                          </a:solidFill>
                        </a:rPr>
                        <a:t>78</a:t>
                      </a:r>
                    </a:p>
                  </a:txBody>
                  <a:tcPr marL="87538" marR="87538" marT="97002" marB="43769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 cap="none" spc="0">
                          <a:solidFill>
                            <a:schemeClr val="tx1"/>
                          </a:solidFill>
                        </a:rPr>
                        <a:t>94.5</a:t>
                      </a:r>
                    </a:p>
                  </a:txBody>
                  <a:tcPr marL="87538" marR="87538" marT="97002" marB="43769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176403"/>
                  </a:ext>
                </a:extLst>
              </a:tr>
              <a:tr h="3928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 b="0" i="0" u="none" strike="noStrike" cap="none" spc="0" noProof="0" err="1">
                          <a:solidFill>
                            <a:schemeClr val="tx1"/>
                          </a:solidFill>
                          <a:latin typeface="Calibri"/>
                        </a:rPr>
                        <a:t>Nearest</a:t>
                      </a:r>
                      <a:r>
                        <a:rPr lang="ru-RU" sz="16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 </a:t>
                      </a:r>
                      <a:r>
                        <a:rPr lang="ru-RU" sz="1600" b="0" i="0" u="none" strike="noStrike" cap="none" spc="0" noProof="0" err="1">
                          <a:solidFill>
                            <a:schemeClr val="tx1"/>
                          </a:solidFill>
                          <a:latin typeface="Calibri"/>
                        </a:rPr>
                        <a:t>neighbour</a:t>
                      </a:r>
                      <a:endParaRPr lang="ru-RU" sz="1600" cap="none" spc="0" err="1">
                        <a:solidFill>
                          <a:schemeClr val="tx1"/>
                        </a:solidFill>
                      </a:endParaRPr>
                    </a:p>
                  </a:txBody>
                  <a:tcPr marL="87539" marR="87539" marT="97003" marB="4376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cap="none" spc="0">
                          <a:solidFill>
                            <a:schemeClr val="tx1"/>
                          </a:solidFill>
                        </a:rPr>
                        <a:t>89.7</a:t>
                      </a:r>
                    </a:p>
                  </a:txBody>
                  <a:tcPr marL="87539" marR="87539" marT="97003" marB="4376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 cap="none" spc="0">
                          <a:solidFill>
                            <a:schemeClr val="tx1"/>
                          </a:solidFill>
                        </a:rPr>
                        <a:t>45</a:t>
                      </a:r>
                      <a:endParaRPr lang="ru-RU"/>
                    </a:p>
                  </a:txBody>
                  <a:tcPr marL="87538" marR="87538" marT="97002" marB="4376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 cap="none" spc="0">
                          <a:solidFill>
                            <a:schemeClr val="tx1"/>
                          </a:solidFill>
                        </a:rPr>
                        <a:t>72.8</a:t>
                      </a:r>
                    </a:p>
                  </a:txBody>
                  <a:tcPr marL="87538" marR="87538" marT="97002" marB="4376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 cap="none" spc="0">
                          <a:solidFill>
                            <a:schemeClr val="tx1"/>
                          </a:solidFill>
                        </a:rPr>
                        <a:t>92.7</a:t>
                      </a:r>
                    </a:p>
                  </a:txBody>
                  <a:tcPr marL="87538" marR="87538" marT="97002" marB="4376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785153"/>
                  </a:ext>
                </a:extLst>
              </a:tr>
              <a:tr h="392841">
                <a:tc>
                  <a:txBody>
                    <a:bodyPr/>
                    <a:lstStyle/>
                    <a:p>
                      <a:r>
                        <a:rPr lang="ru-RU" sz="1600" cap="none" spc="0">
                          <a:solidFill>
                            <a:schemeClr val="tx1"/>
                          </a:solidFill>
                        </a:rPr>
                        <a:t>NWAY</a:t>
                      </a:r>
                    </a:p>
                  </a:txBody>
                  <a:tcPr marL="87539" marR="87539" marT="97003" marB="4376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cap="none" spc="0">
                          <a:solidFill>
                            <a:schemeClr val="tx1"/>
                          </a:solidFill>
                        </a:rPr>
                        <a:t>87.1</a:t>
                      </a:r>
                    </a:p>
                  </a:txBody>
                  <a:tcPr marL="87539" marR="87539" marT="97003" marB="4376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 cap="none" spc="0">
                          <a:solidFill>
                            <a:schemeClr val="tx1"/>
                          </a:solidFill>
                        </a:rPr>
                        <a:t>42.9</a:t>
                      </a:r>
                      <a:endParaRPr lang="ru-RU"/>
                    </a:p>
                  </a:txBody>
                  <a:tcPr marL="87538" marR="87538" marT="97002" marB="43769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 cap="none" spc="0">
                          <a:solidFill>
                            <a:schemeClr val="tx1"/>
                          </a:solidFill>
                        </a:rPr>
                        <a:t>68.4</a:t>
                      </a:r>
                    </a:p>
                  </a:txBody>
                  <a:tcPr marL="87538" marR="87538" marT="97002" marB="43769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 cap="none" spc="0">
                          <a:solidFill>
                            <a:schemeClr val="tx1"/>
                          </a:solidFill>
                        </a:rPr>
                        <a:t>92.3</a:t>
                      </a:r>
                    </a:p>
                  </a:txBody>
                  <a:tcPr marL="87538" marR="87538" marT="97002" marB="43769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48551"/>
                  </a:ext>
                </a:extLst>
              </a:tr>
              <a:tr h="392841">
                <a:tc>
                  <a:txBody>
                    <a:bodyPr/>
                    <a:lstStyle/>
                    <a:p>
                      <a:r>
                        <a:rPr lang="ru-RU" sz="1600" b="0" cap="none" spc="0" err="1">
                          <a:solidFill>
                            <a:schemeClr val="tx1"/>
                          </a:solidFill>
                        </a:rPr>
                        <a:t>NWAY_feature</a:t>
                      </a:r>
                    </a:p>
                  </a:txBody>
                  <a:tcPr marL="87539" marR="87539" marT="97003" marB="4376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0" cap="none" spc="0">
                          <a:solidFill>
                            <a:schemeClr val="tx1"/>
                          </a:solidFill>
                        </a:rPr>
                        <a:t>86.9</a:t>
                      </a:r>
                    </a:p>
                  </a:txBody>
                  <a:tcPr marL="87539" marR="87539" marT="97003" marB="4376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 b="0" cap="none" spc="0">
                          <a:solidFill>
                            <a:schemeClr val="tx1"/>
                          </a:solidFill>
                        </a:rPr>
                        <a:t>44.6</a:t>
                      </a:r>
                      <a:endParaRPr lang="ru-RU"/>
                    </a:p>
                  </a:txBody>
                  <a:tcPr marL="87538" marR="87538" marT="97002" marB="4376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 b="0" cap="none" spc="0">
                          <a:solidFill>
                            <a:schemeClr val="tx1"/>
                          </a:solidFill>
                        </a:rPr>
                        <a:t>67.3</a:t>
                      </a:r>
                    </a:p>
                  </a:txBody>
                  <a:tcPr marL="87538" marR="87538" marT="97002" marB="4376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 b="0" cap="none" spc="0">
                          <a:solidFill>
                            <a:schemeClr val="tx1"/>
                          </a:solidFill>
                        </a:rPr>
                        <a:t>91.9</a:t>
                      </a:r>
                    </a:p>
                  </a:txBody>
                  <a:tcPr marL="87538" marR="87538" marT="97002" marB="4376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28859"/>
                  </a:ext>
                </a:extLst>
              </a:tr>
              <a:tr h="3928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 b="0" i="0" u="none" strike="noStrike" cap="none" spc="0" noProof="0" err="1">
                          <a:solidFill>
                            <a:schemeClr val="tx1"/>
                          </a:solidFill>
                        </a:rPr>
                        <a:t>Catboost_color</a:t>
                      </a:r>
                      <a:endParaRPr lang="ru-RU" err="1"/>
                    </a:p>
                  </a:txBody>
                  <a:tcPr marL="87539" marR="87539" marT="97003" marB="4376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 cap="none" spc="0">
                          <a:solidFill>
                            <a:schemeClr val="tx1"/>
                          </a:solidFill>
                        </a:rPr>
                        <a:t>86.6</a:t>
                      </a:r>
                    </a:p>
                  </a:txBody>
                  <a:tcPr marL="87539" marR="87539" marT="97003" marB="4376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 cap="none" spc="0">
                          <a:solidFill>
                            <a:schemeClr val="tx1"/>
                          </a:solidFill>
                        </a:rPr>
                        <a:t>60.7</a:t>
                      </a:r>
                      <a:endParaRPr lang="ru-RU"/>
                    </a:p>
                  </a:txBody>
                  <a:tcPr marL="87538" marR="87538" marT="97002" marB="43769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 cap="none" spc="0">
                          <a:solidFill>
                            <a:schemeClr val="tx1"/>
                          </a:solidFill>
                        </a:rPr>
                        <a:t>58.8</a:t>
                      </a:r>
                    </a:p>
                  </a:txBody>
                  <a:tcPr marL="87538" marR="87538" marT="97002" marB="43769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 cap="none" spc="0">
                          <a:solidFill>
                            <a:schemeClr val="tx1"/>
                          </a:solidFill>
                        </a:rPr>
                        <a:t>90.4</a:t>
                      </a:r>
                    </a:p>
                  </a:txBody>
                  <a:tcPr marL="87538" marR="87538" marT="97002" marB="43769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045260"/>
                  </a:ext>
                </a:extLst>
              </a:tr>
              <a:tr h="3928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 cap="none" spc="0">
                          <a:solidFill>
                            <a:schemeClr val="tx1"/>
                          </a:solidFill>
                        </a:rPr>
                        <a:t>Всего источников</a:t>
                      </a:r>
                    </a:p>
                  </a:txBody>
                  <a:tcPr marL="87539" marR="87539" marT="97003" marB="4376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 cap="none" spc="0">
                          <a:solidFill>
                            <a:schemeClr val="tx1"/>
                          </a:solidFill>
                        </a:rPr>
                        <a:t>630 347</a:t>
                      </a:r>
                    </a:p>
                  </a:txBody>
                  <a:tcPr marL="87539" marR="87539" marT="97003" marB="4376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/>
                        <a:t>149 512</a:t>
                      </a:r>
                      <a:endParaRPr lang="ru-RU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7538" marR="87538" marT="97002" marB="4376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 cap="none" spc="0">
                          <a:solidFill>
                            <a:schemeClr val="tx1"/>
                          </a:solidFill>
                        </a:rPr>
                        <a:t>206 390</a:t>
                      </a:r>
                    </a:p>
                  </a:txBody>
                  <a:tcPr marL="87538" marR="87538" marT="97002" marB="4376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 cap="none" spc="0">
                          <a:solidFill>
                            <a:schemeClr val="tx1"/>
                          </a:solidFill>
                        </a:rPr>
                        <a:t>423 957</a:t>
                      </a:r>
                      <a:endParaRPr lang="ru-RU"/>
                    </a:p>
                  </a:txBody>
                  <a:tcPr marL="87538" marR="87538" marT="97002" marB="4376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295147"/>
                  </a:ext>
                </a:extLst>
              </a:tr>
              <a:tr h="3928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 cap="none" spc="0">
                          <a:solidFill>
                            <a:schemeClr val="tx1"/>
                          </a:solidFill>
                        </a:rPr>
                        <a:t>Доля</a:t>
                      </a:r>
                    </a:p>
                  </a:txBody>
                  <a:tcPr marL="87539" marR="87539" marT="97003" marB="4376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 cap="none" spc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87539" marR="87539" marT="97003" marB="4376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/>
                        <a:t>0.24</a:t>
                      </a:r>
                      <a:endParaRPr lang="ru-RU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7538" marR="87538" marT="97002" marB="43769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 cap="none" spc="0">
                          <a:solidFill>
                            <a:schemeClr val="tx1"/>
                          </a:solidFill>
                        </a:rPr>
                        <a:t>0.327</a:t>
                      </a:r>
                    </a:p>
                  </a:txBody>
                  <a:tcPr marL="87538" marR="87538" marT="97002" marB="43769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 cap="none" spc="0">
                          <a:solidFill>
                            <a:schemeClr val="tx1"/>
                          </a:solidFill>
                        </a:rPr>
                        <a:t>0.673</a:t>
                      </a:r>
                    </a:p>
                  </a:txBody>
                  <a:tcPr marL="87538" marR="87538" marT="97002" marB="43769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4566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76622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39E882-73B1-9314-4C1F-BE364EF70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Calibri Light"/>
              </a:rPr>
              <a:t>Соотнесенный каталог</a:t>
            </a:r>
            <a:endParaRPr lang="ru-RU"/>
          </a:p>
        </p:txBody>
      </p:sp>
      <p:pic>
        <p:nvPicPr>
          <p:cNvPr id="4" name="Рисунок 4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8B1C5885-6581-E649-15CB-1CD1ED9559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9345" y="2086098"/>
            <a:ext cx="5107039" cy="367171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DD7D77-E64E-38C2-7DFA-3F368A143EAE}"/>
              </a:ext>
            </a:extLst>
          </p:cNvPr>
          <p:cNvSpPr txBox="1"/>
          <p:nvPr/>
        </p:nvSpPr>
        <p:spPr>
          <a:xfrm>
            <a:off x="1844098" y="5847394"/>
            <a:ext cx="41086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>
                <a:cs typeface="Calibri"/>
              </a:rPr>
              <a:t>Для 131 000 источников компаньон находится весьма однозначно </a:t>
            </a:r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58CC8-22D8-0AC5-BDAD-3CD7B4B11BE0}"/>
              </a:ext>
            </a:extLst>
          </p:cNvPr>
          <p:cNvSpPr txBox="1"/>
          <p:nvPr/>
        </p:nvSpPr>
        <p:spPr>
          <a:xfrm>
            <a:off x="6579090" y="5904176"/>
            <a:ext cx="507656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>
                <a:cs typeface="Calibri"/>
              </a:rPr>
              <a:t>155 000 бездомных источников точно определяются </a:t>
            </a:r>
            <a:endParaRPr lang="ru-RU"/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1E252C47-E640-E680-AD5C-63ACD0867A26}"/>
              </a:ext>
            </a:extLst>
          </p:cNvPr>
          <p:cNvCxnSpPr/>
          <p:nvPr/>
        </p:nvCxnSpPr>
        <p:spPr>
          <a:xfrm flipV="1">
            <a:off x="3426521" y="5361988"/>
            <a:ext cx="433615" cy="600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7C3E1AB-348E-204A-C0D9-E0EA8D439049}"/>
              </a:ext>
            </a:extLst>
          </p:cNvPr>
          <p:cNvSpPr txBox="1"/>
          <p:nvPr/>
        </p:nvSpPr>
        <p:spPr>
          <a:xfrm>
            <a:off x="8962571" y="3256643"/>
            <a:ext cx="226785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>
                <a:cs typeface="Calibri"/>
              </a:rPr>
              <a:t>Всего 630 000 источников</a:t>
            </a:r>
            <a:endParaRPr lang="ru-RU" sz="2000">
              <a:ea typeface="Calibri"/>
              <a:cs typeface="Calibri"/>
            </a:endParaRP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A559EFFF-D9E7-C4B2-02E3-5E642347D284}"/>
              </a:ext>
            </a:extLst>
          </p:cNvPr>
          <p:cNvCxnSpPr/>
          <p:nvPr/>
        </p:nvCxnSpPr>
        <p:spPr>
          <a:xfrm flipH="1" flipV="1">
            <a:off x="7315200" y="5364841"/>
            <a:ext cx="990600" cy="609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CFBCD449-33A2-86AC-9A53-A3D2786F19C5}"/>
              </a:ext>
            </a:extLst>
          </p:cNvPr>
          <p:cNvCxnSpPr/>
          <p:nvPr/>
        </p:nvCxnSpPr>
        <p:spPr>
          <a:xfrm flipV="1">
            <a:off x="3450318" y="5389787"/>
            <a:ext cx="787399" cy="591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DFAECD31-CF82-8F4D-81DE-B954D9743F86}"/>
              </a:ext>
            </a:extLst>
          </p:cNvPr>
          <p:cNvCxnSpPr>
            <a:cxnSpLocks/>
          </p:cNvCxnSpPr>
          <p:nvPr/>
        </p:nvCxnSpPr>
        <p:spPr>
          <a:xfrm flipH="1" flipV="1">
            <a:off x="7687128" y="5355768"/>
            <a:ext cx="682172" cy="654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2524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BB773F-3B4C-27F1-5E45-B78BDE2CA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5400">
                <a:cs typeface="Calibri Light"/>
              </a:rPr>
              <a:t>Выводы</a:t>
            </a:r>
            <a:endParaRPr lang="ru-RU" sz="54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BCDC0F-31AC-8817-CFE8-9D3B616A1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199317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ru-RU">
                <a:cs typeface="Calibri"/>
              </a:rPr>
              <a:t>Исследованы и разработаны алгоритмы машинного обучения для сопоставления каталогов оптических и рентгеновских обзоров.</a:t>
            </a:r>
          </a:p>
          <a:p>
            <a:r>
              <a:rPr lang="ru-RU">
                <a:cs typeface="Calibri"/>
              </a:rPr>
              <a:t>Были созданы модели сопоставления на основе машинного обучения. Лучшая модель - </a:t>
            </a:r>
            <a:r>
              <a:rPr lang="ru-RU" b="1">
                <a:cs typeface="Calibri"/>
              </a:rPr>
              <a:t>градиентный </a:t>
            </a:r>
            <a:r>
              <a:rPr lang="ru-RU" b="1" err="1">
                <a:cs typeface="Calibri"/>
              </a:rPr>
              <a:t>бустинг</a:t>
            </a:r>
            <a:endParaRPr lang="ru-RU" b="1" err="1">
              <a:ea typeface="Calibri"/>
              <a:cs typeface="Calibri"/>
            </a:endParaRPr>
          </a:p>
          <a:p>
            <a:r>
              <a:rPr lang="ru-RU">
                <a:ea typeface="Calibri"/>
                <a:cs typeface="Calibri"/>
              </a:rPr>
              <a:t>Сравнены полученные модели и существующие решения</a:t>
            </a:r>
          </a:p>
          <a:p>
            <a:pPr marL="0" indent="0">
              <a:buNone/>
            </a:pPr>
            <a:endParaRPr lang="ru-RU" b="1">
              <a:ea typeface="Calibri"/>
              <a:cs typeface="Calibri"/>
            </a:endParaRPr>
          </a:p>
          <a:p>
            <a:endParaRPr lang="ru-RU">
              <a:ea typeface="Calibri" panose="020F0502020204030204"/>
              <a:cs typeface="Calibri"/>
            </a:endParaRPr>
          </a:p>
          <a:p>
            <a:pPr marL="0" indent="0">
              <a:buNone/>
            </a:pPr>
            <a:endParaRPr lang="ru-RU" sz="2200">
              <a:ea typeface="Calibri" panose="020F0502020204030204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E287E3-AC8E-B33B-DD4B-13EE8C071804}"/>
              </a:ext>
            </a:extLst>
          </p:cNvPr>
          <p:cNvSpPr txBox="1"/>
          <p:nvPr/>
        </p:nvSpPr>
        <p:spPr>
          <a:xfrm>
            <a:off x="1324429" y="3918857"/>
            <a:ext cx="4163785" cy="19082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>
                <a:latin typeface="Arial"/>
                <a:cs typeface="Arial"/>
              </a:rPr>
              <a:t>Precision09 =</a:t>
            </a:r>
          </a:p>
          <a:p>
            <a:r>
              <a:rPr lang="ru-RU" sz="2000">
                <a:latin typeface="Arial"/>
                <a:cs typeface="Arial"/>
              </a:rPr>
              <a:t>в пределах Млечного Пути:</a:t>
            </a:r>
          </a:p>
          <a:p>
            <a:pPr marL="285750" indent="-285750">
              <a:buFont typeface="Arial,Sans-Serif"/>
              <a:buChar char="•"/>
            </a:pPr>
            <a:r>
              <a:rPr lang="ru-RU" sz="2000" err="1">
                <a:latin typeface="Arial"/>
                <a:cs typeface="Arial"/>
              </a:rPr>
              <a:t>Catboost</a:t>
            </a:r>
            <a:r>
              <a:rPr lang="ru-RU" sz="2000">
                <a:latin typeface="Arial"/>
                <a:cs typeface="Arial"/>
              </a:rPr>
              <a:t> - </a:t>
            </a:r>
            <a:r>
              <a:rPr lang="ru-RU" sz="2000" b="1">
                <a:latin typeface="Arial"/>
                <a:cs typeface="Arial"/>
              </a:rPr>
              <a:t>0.778</a:t>
            </a:r>
            <a:endParaRPr lang="ru-RU" sz="200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ru-RU" sz="2000">
                <a:latin typeface="Arial"/>
                <a:cs typeface="Arial"/>
              </a:rPr>
              <a:t>NWAY – 0.661</a:t>
            </a:r>
          </a:p>
          <a:p>
            <a:pPr marL="285750" indent="-285750">
              <a:buFont typeface="Arial,Sans-Serif"/>
              <a:buChar char="•"/>
            </a:pPr>
            <a:r>
              <a:rPr lang="ru-RU" sz="2000" err="1">
                <a:latin typeface="Arial"/>
                <a:cs typeface="Arial"/>
              </a:rPr>
              <a:t>Nearest</a:t>
            </a:r>
            <a:r>
              <a:rPr lang="ru-RU" sz="2000">
                <a:latin typeface="Arial"/>
                <a:cs typeface="Arial"/>
              </a:rPr>
              <a:t> </a:t>
            </a:r>
            <a:r>
              <a:rPr lang="ru-RU" sz="2000" err="1">
                <a:latin typeface="Arial"/>
                <a:cs typeface="Arial"/>
              </a:rPr>
              <a:t>neighbour</a:t>
            </a:r>
            <a:r>
              <a:rPr lang="ru-RU" sz="2000">
                <a:latin typeface="Arial"/>
                <a:cs typeface="Arial"/>
              </a:rPr>
              <a:t> – 0.713</a:t>
            </a:r>
            <a:endParaRPr lang="en-US" sz="200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ru-RU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5179F6-92DC-0336-4CDA-036D785EFE14}"/>
              </a:ext>
            </a:extLst>
          </p:cNvPr>
          <p:cNvSpPr txBox="1"/>
          <p:nvPr/>
        </p:nvSpPr>
        <p:spPr>
          <a:xfrm>
            <a:off x="5941785" y="4227286"/>
            <a:ext cx="4063999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>
                <a:latin typeface="Arial"/>
                <a:cs typeface="Arial"/>
              </a:rPr>
              <a:t>Вне Млечного Пути:</a:t>
            </a:r>
            <a:endParaRPr lang="en-US" sz="200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ru-RU" sz="2000" err="1">
                <a:latin typeface="Arial"/>
                <a:cs typeface="Arial"/>
              </a:rPr>
              <a:t>Catboost</a:t>
            </a:r>
            <a:r>
              <a:rPr lang="ru-RU" sz="2000">
                <a:latin typeface="Arial"/>
                <a:cs typeface="Arial"/>
              </a:rPr>
              <a:t> - </a:t>
            </a:r>
            <a:r>
              <a:rPr lang="ru-RU" sz="2000" b="1">
                <a:latin typeface="Arial"/>
                <a:cs typeface="Arial"/>
              </a:rPr>
              <a:t>0.945</a:t>
            </a:r>
            <a:endParaRPr lang="en-US" sz="200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ru-RU" sz="2000">
                <a:latin typeface="Arial"/>
                <a:cs typeface="Arial"/>
              </a:rPr>
              <a:t>NWAY – 0.860</a:t>
            </a:r>
            <a:endParaRPr lang="en-US" sz="200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ru-RU" sz="2000" err="1">
                <a:latin typeface="Arial"/>
                <a:cs typeface="Arial"/>
              </a:rPr>
              <a:t>Nearest</a:t>
            </a:r>
            <a:r>
              <a:rPr lang="ru-RU" sz="2000">
                <a:latin typeface="Arial"/>
                <a:cs typeface="Arial"/>
              </a:rPr>
              <a:t> </a:t>
            </a:r>
            <a:r>
              <a:rPr lang="ru-RU" sz="2000" err="1">
                <a:latin typeface="Arial"/>
                <a:cs typeface="Arial"/>
              </a:rPr>
              <a:t>neighbour</a:t>
            </a:r>
            <a:r>
              <a:rPr lang="ru-RU" sz="2000">
                <a:latin typeface="Arial"/>
                <a:cs typeface="Arial"/>
              </a:rPr>
              <a:t> – 0.888</a:t>
            </a:r>
          </a:p>
          <a:p>
            <a:pPr algn="l"/>
            <a:endParaRPr lang="ru-RU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7573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BD6076-DB59-C7E9-1F4D-782FD82A7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5400">
                <a:cs typeface="Calibri Light"/>
              </a:rPr>
              <a:t>Выводы</a:t>
            </a:r>
            <a:endParaRPr lang="ru-RU" sz="54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602758-40EF-CB7F-76A1-00DFC5FEE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ru-RU">
                <a:cs typeface="Calibri"/>
              </a:rPr>
              <a:t>Получен совмещенный каталог для крупнейших каталогов 4XMM и </a:t>
            </a:r>
            <a:r>
              <a:rPr lang="ru-RU" err="1">
                <a:cs typeface="Calibri"/>
              </a:rPr>
              <a:t>Pan</a:t>
            </a:r>
            <a:r>
              <a:rPr lang="ru-RU">
                <a:cs typeface="Calibri"/>
              </a:rPr>
              <a:t>-STARRS с такой точностью:</a:t>
            </a:r>
            <a:endParaRPr lang="ru-RU"/>
          </a:p>
          <a:p>
            <a:r>
              <a:rPr lang="ru-RU" b="1" err="1">
                <a:cs typeface="Calibri"/>
              </a:rPr>
              <a:t>Completeness</a:t>
            </a:r>
            <a:r>
              <a:rPr lang="ru-RU">
                <a:cs typeface="Calibri"/>
              </a:rPr>
              <a:t> – </a:t>
            </a:r>
            <a:r>
              <a:rPr lang="ru-RU" b="1">
                <a:cs typeface="Calibri"/>
              </a:rPr>
              <a:t>98.5% </a:t>
            </a:r>
            <a:r>
              <a:rPr lang="ru-RU">
                <a:cs typeface="Calibri"/>
              </a:rPr>
              <a:t>для всего каталога и </a:t>
            </a:r>
            <a:r>
              <a:rPr lang="ru-RU" b="1">
                <a:cs typeface="Calibri"/>
              </a:rPr>
              <a:t>95.7%</a:t>
            </a:r>
            <a:r>
              <a:rPr lang="ru-RU">
                <a:cs typeface="Calibri"/>
              </a:rPr>
              <a:t> для области млечного пути</a:t>
            </a:r>
            <a:endParaRPr lang="ru-RU" b="1">
              <a:ea typeface="Calibri"/>
              <a:cs typeface="Calibri"/>
            </a:endParaRPr>
          </a:p>
          <a:p>
            <a:r>
              <a:rPr lang="ru-RU" b="1">
                <a:latin typeface="Arial"/>
                <a:cs typeface="Arial"/>
              </a:rPr>
              <a:t>Поиск отождествлений:</a:t>
            </a:r>
            <a:r>
              <a:rPr lang="ru-RU">
                <a:latin typeface="Arial"/>
                <a:cs typeface="Arial"/>
              </a:rPr>
              <a:t> Precision – </a:t>
            </a:r>
            <a:r>
              <a:rPr lang="ru-RU" b="1">
                <a:latin typeface="Arial"/>
                <a:cs typeface="Arial"/>
              </a:rPr>
              <a:t>80.8% (95.2%)</a:t>
            </a:r>
            <a:r>
              <a:rPr lang="ru-RU">
                <a:latin typeface="Arial"/>
                <a:cs typeface="Arial"/>
              </a:rPr>
              <a:t>  для областей с высокой (малой) плотностью объектов (recall~90%)</a:t>
            </a:r>
            <a:endParaRPr lang="en-US">
              <a:latin typeface="Arial"/>
              <a:cs typeface="Arial"/>
            </a:endParaRPr>
          </a:p>
          <a:p>
            <a:r>
              <a:rPr lang="ru-RU" b="1">
                <a:latin typeface="Arial"/>
                <a:cs typeface="Arial"/>
              </a:rPr>
              <a:t>Поиск бездомных:</a:t>
            </a:r>
            <a:r>
              <a:rPr lang="ru-RU">
                <a:latin typeface="Arial"/>
                <a:cs typeface="Arial"/>
              </a:rPr>
              <a:t> Precision – </a:t>
            </a:r>
            <a:r>
              <a:rPr lang="ru-RU" b="1">
                <a:latin typeface="Arial"/>
                <a:cs typeface="Arial"/>
              </a:rPr>
              <a:t>82.6% (97.1%)</a:t>
            </a:r>
            <a:r>
              <a:rPr lang="ru-RU">
                <a:latin typeface="Arial"/>
                <a:cs typeface="Arial"/>
              </a:rPr>
              <a:t>  для областей с высокой (малой) плотностью объектов (recall~90%)</a:t>
            </a:r>
            <a:endParaRPr lang="en-US">
              <a:latin typeface="Arial"/>
              <a:cs typeface="Arial"/>
            </a:endParaRPr>
          </a:p>
          <a:p>
            <a:endParaRPr lang="ru-RU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44858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15546C-AA25-6373-2BFA-DFBCC92EE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ru-RU" sz="4200">
                <a:ea typeface="Calibri Light"/>
                <a:cs typeface="Calibri Light"/>
              </a:rPr>
              <a:t>Используемые инструменты</a:t>
            </a:r>
            <a:endParaRPr lang="ru-RU" sz="4200"/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594DD5-B99B-9E25-6234-DA18F29FD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ru-RU" sz="2200">
                <a:ea typeface="Calibri"/>
                <a:cs typeface="Calibri"/>
              </a:rPr>
              <a:t>Было написано порядка 3000 строк на языке python</a:t>
            </a:r>
          </a:p>
          <a:p>
            <a:pPr marL="0" indent="0">
              <a:buNone/>
            </a:pPr>
            <a:r>
              <a:rPr lang="ru-RU" sz="2200">
                <a:ea typeface="Calibri"/>
                <a:cs typeface="Calibri"/>
              </a:rPr>
              <a:t>Использовались библиотеки numpy, pandas, sklearn, catboost и многие другие...</a:t>
            </a:r>
          </a:p>
        </p:txBody>
      </p:sp>
    </p:spTree>
    <p:extLst>
      <p:ext uri="{BB962C8B-B14F-4D97-AF65-F5344CB8AC3E}">
        <p14:creationId xmlns:p14="http://schemas.microsoft.com/office/powerpoint/2010/main" val="2292657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EFE53F-7F82-E681-087B-3ABB8C1A2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ea typeface="Calibri Light"/>
                <a:cs typeface="Calibri Light"/>
              </a:rPr>
              <a:t>Различные типы данных телескопов</a:t>
            </a:r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68339AE-7721-3F52-F2DA-3EEA2ADFDE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>
                <a:ea typeface="Calibri"/>
                <a:cs typeface="Calibri"/>
              </a:rPr>
              <a:t>Изображения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DCE878-1087-9A6A-7489-BBD150AAE9F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>
                <a:ea typeface="Calibri" panose="020F0502020204030204"/>
                <a:cs typeface="Calibri" panose="020F0502020204030204"/>
              </a:rPr>
              <a:t>Сырые данные, полученные в результате работы телескопов. </a:t>
            </a:r>
          </a:p>
          <a:p>
            <a:pPr marL="0" indent="0">
              <a:buNone/>
            </a:pPr>
            <a:endParaRPr lang="ru-RU">
              <a:ea typeface="Calibri" panose="020F0502020204030204"/>
              <a:cs typeface="Calibri" panose="020F0502020204030204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69140AC-5F39-ADD0-084F-5A1D5D7854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>
                <a:ea typeface="Calibri"/>
                <a:cs typeface="Calibri"/>
              </a:rPr>
              <a:t>Таблицы</a:t>
            </a:r>
            <a:endParaRPr lang="ru-RU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CF26BD5-907D-866E-089B-5C618AC97AB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>
                <a:ea typeface="Calibri"/>
                <a:cs typeface="Calibri"/>
              </a:rPr>
              <a:t>Предварительно подготовленные таблицы со списком астрономических объектов. Содержат данные, с признаками, выделенными из телескопических изображений</a:t>
            </a:r>
          </a:p>
        </p:txBody>
      </p:sp>
      <p:pic>
        <p:nvPicPr>
          <p:cNvPr id="7" name="Рисунок 7" descr="Изображение выглядит как звезда, свет&#10;&#10;Автоматически созданное описание">
            <a:extLst>
              <a:ext uri="{FF2B5EF4-FFF2-40B4-BE49-F238E27FC236}">
                <a16:creationId xmlns:a16="http://schemas.microsoft.com/office/drawing/2014/main" id="{F4458635-4153-D968-6F28-42A857396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131" y="3654392"/>
            <a:ext cx="3214914" cy="2527894"/>
          </a:xfrm>
          <a:prstGeom prst="rect">
            <a:avLst/>
          </a:prstGeom>
        </p:spPr>
      </p:pic>
      <p:pic>
        <p:nvPicPr>
          <p:cNvPr id="8" name="Рисунок 8" descr="Изображение выглядит как текст, газета&#10;&#10;Автоматически созданное описание">
            <a:extLst>
              <a:ext uri="{FF2B5EF4-FFF2-40B4-BE49-F238E27FC236}">
                <a16:creationId xmlns:a16="http://schemas.microsoft.com/office/drawing/2014/main" id="{613692E0-7EB3-9E15-CBFE-1A360CE13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829" y="4936269"/>
            <a:ext cx="6017985" cy="163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416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5408913-B323-422F-B521-2957A5B7F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A770EBD-5B77-46EC-BF58-EF27ACD6B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92" y="0"/>
            <a:ext cx="7299977" cy="6858000"/>
          </a:xfrm>
          <a:custGeom>
            <a:avLst/>
            <a:gdLst>
              <a:gd name="connsiteX0" fmla="*/ 1008599 w 7299977"/>
              <a:gd name="connsiteY0" fmla="*/ 0 h 6858000"/>
              <a:gd name="connsiteX1" fmla="*/ 4420653 w 7299977"/>
              <a:gd name="connsiteY1" fmla="*/ 0 h 6858000"/>
              <a:gd name="connsiteX2" fmla="*/ 5511704 w 7299977"/>
              <a:gd name="connsiteY2" fmla="*/ 0 h 6858000"/>
              <a:gd name="connsiteX3" fmla="*/ 7299977 w 7299977"/>
              <a:gd name="connsiteY3" fmla="*/ 0 h 6858000"/>
              <a:gd name="connsiteX4" fmla="*/ 7299977 w 7299977"/>
              <a:gd name="connsiteY4" fmla="*/ 6858000 h 6858000"/>
              <a:gd name="connsiteX5" fmla="*/ 5511704 w 7299977"/>
              <a:gd name="connsiteY5" fmla="*/ 6858000 h 6858000"/>
              <a:gd name="connsiteX6" fmla="*/ 4420653 w 7299977"/>
              <a:gd name="connsiteY6" fmla="*/ 6858000 h 6858000"/>
              <a:gd name="connsiteX7" fmla="*/ 1592997 w 7299977"/>
              <a:gd name="connsiteY7" fmla="*/ 6858000 h 6858000"/>
              <a:gd name="connsiteX8" fmla="*/ 1232473 w 7299977"/>
              <a:gd name="connsiteY8" fmla="*/ 6658805 h 6858000"/>
              <a:gd name="connsiteX9" fmla="*/ 1075471 w 7299977"/>
              <a:gd name="connsiteY9" fmla="*/ 6431153 h 6858000"/>
              <a:gd name="connsiteX10" fmla="*/ 1020229 w 7299977"/>
              <a:gd name="connsiteY10" fmla="*/ 6367127 h 6858000"/>
              <a:gd name="connsiteX11" fmla="*/ 883579 w 7299977"/>
              <a:gd name="connsiteY11" fmla="*/ 6281757 h 6858000"/>
              <a:gd name="connsiteX12" fmla="*/ 645167 w 7299977"/>
              <a:gd name="connsiteY12" fmla="*/ 6100347 h 6858000"/>
              <a:gd name="connsiteX13" fmla="*/ 732391 w 7299977"/>
              <a:gd name="connsiteY13" fmla="*/ 6057663 h 6858000"/>
              <a:gd name="connsiteX14" fmla="*/ 985339 w 7299977"/>
              <a:gd name="connsiteY14" fmla="*/ 6167932 h 6858000"/>
              <a:gd name="connsiteX15" fmla="*/ 1168509 w 7299977"/>
              <a:gd name="connsiteY15" fmla="*/ 6196388 h 6858000"/>
              <a:gd name="connsiteX16" fmla="*/ 909746 w 7299977"/>
              <a:gd name="connsiteY16" fmla="*/ 6004307 h 6858000"/>
              <a:gd name="connsiteX17" fmla="*/ 659704 w 7299977"/>
              <a:gd name="connsiteY17" fmla="*/ 5755314 h 6858000"/>
              <a:gd name="connsiteX18" fmla="*/ 851597 w 7299977"/>
              <a:gd name="connsiteY18" fmla="*/ 5801555 h 6858000"/>
              <a:gd name="connsiteX19" fmla="*/ 860319 w 7299977"/>
              <a:gd name="connsiteY19" fmla="*/ 5769542 h 6858000"/>
              <a:gd name="connsiteX20" fmla="*/ 691686 w 7299977"/>
              <a:gd name="connsiteY20" fmla="*/ 5474306 h 6858000"/>
              <a:gd name="connsiteX21" fmla="*/ 610278 w 7299977"/>
              <a:gd name="connsiteY21" fmla="*/ 5353367 h 6858000"/>
              <a:gd name="connsiteX22" fmla="*/ 238123 w 7299977"/>
              <a:gd name="connsiteY22" fmla="*/ 4994104 h 6858000"/>
              <a:gd name="connsiteX23" fmla="*/ 592833 w 7299977"/>
              <a:gd name="connsiteY23" fmla="*/ 5154171 h 6858000"/>
              <a:gd name="connsiteX24" fmla="*/ 226494 w 7299977"/>
              <a:gd name="connsiteY24" fmla="*/ 4805580 h 6858000"/>
              <a:gd name="connsiteX25" fmla="*/ 49139 w 7299977"/>
              <a:gd name="connsiteY25" fmla="*/ 4677526 h 6858000"/>
              <a:gd name="connsiteX26" fmla="*/ 5527 w 7299977"/>
              <a:gd name="connsiteY26" fmla="*/ 4602828 h 6858000"/>
              <a:gd name="connsiteX27" fmla="*/ 84029 w 7299977"/>
              <a:gd name="connsiteY27" fmla="*/ 4585042 h 6858000"/>
              <a:gd name="connsiteX28" fmla="*/ 325347 w 7299977"/>
              <a:gd name="connsiteY28" fmla="*/ 4613499 h 6858000"/>
              <a:gd name="connsiteX29" fmla="*/ 25879 w 7299977"/>
              <a:gd name="connsiteY29" fmla="*/ 4378734 h 6858000"/>
              <a:gd name="connsiteX30" fmla="*/ 249753 w 7299977"/>
              <a:gd name="connsiteY30" fmla="*/ 4414305 h 6858000"/>
              <a:gd name="connsiteX31" fmla="*/ 313718 w 7299977"/>
              <a:gd name="connsiteY31" fmla="*/ 4321821 h 6858000"/>
              <a:gd name="connsiteX32" fmla="*/ 418386 w 7299977"/>
              <a:gd name="connsiteY32" fmla="*/ 4172424 h 6858000"/>
              <a:gd name="connsiteX33" fmla="*/ 491072 w 7299977"/>
              <a:gd name="connsiteY33" fmla="*/ 4090612 h 6858000"/>
              <a:gd name="connsiteX34" fmla="*/ 520147 w 7299977"/>
              <a:gd name="connsiteY34" fmla="*/ 3827390 h 6858000"/>
              <a:gd name="connsiteX35" fmla="*/ 459090 w 7299977"/>
              <a:gd name="connsiteY35" fmla="*/ 3539269 h 6858000"/>
              <a:gd name="connsiteX36" fmla="*/ 290458 w 7299977"/>
              <a:gd name="connsiteY36" fmla="*/ 3393429 h 6858000"/>
              <a:gd name="connsiteX37" fmla="*/ 339884 w 7299977"/>
              <a:gd name="connsiteY37" fmla="*/ 3229805 h 6858000"/>
              <a:gd name="connsiteX38" fmla="*/ 697501 w 7299977"/>
              <a:gd name="connsiteY38" fmla="*/ 3329402 h 6858000"/>
              <a:gd name="connsiteX39" fmla="*/ 165437 w 7299977"/>
              <a:gd name="connsiteY39" fmla="*/ 2941684 h 6858000"/>
              <a:gd name="connsiteX40" fmla="*/ 255568 w 7299977"/>
              <a:gd name="connsiteY40" fmla="*/ 2923898 h 6858000"/>
              <a:gd name="connsiteX41" fmla="*/ 578296 w 7299977"/>
              <a:gd name="connsiteY41" fmla="*/ 2703362 h 6858000"/>
              <a:gd name="connsiteX42" fmla="*/ 595740 w 7299977"/>
              <a:gd name="connsiteY42" fmla="*/ 2692689 h 6858000"/>
              <a:gd name="connsiteX43" fmla="*/ 650982 w 7299977"/>
              <a:gd name="connsiteY43" fmla="*/ 2553965 h 6858000"/>
              <a:gd name="connsiteX44" fmla="*/ 825429 w 7299977"/>
              <a:gd name="connsiteY44" fmla="*/ 2532623 h 6858000"/>
              <a:gd name="connsiteX45" fmla="*/ 970802 w 7299977"/>
              <a:gd name="connsiteY45" fmla="*/ 2564636 h 6858000"/>
              <a:gd name="connsiteX46" fmla="*/ 1127805 w 7299977"/>
              <a:gd name="connsiteY46" fmla="*/ 2525509 h 6858000"/>
              <a:gd name="connsiteX47" fmla="*/ 1267362 w 7299977"/>
              <a:gd name="connsiteY47" fmla="*/ 2543294 h 6858000"/>
              <a:gd name="connsiteX48" fmla="*/ 1386568 w 7299977"/>
              <a:gd name="connsiteY48" fmla="*/ 2518395 h 6858000"/>
              <a:gd name="connsiteX49" fmla="*/ 1270270 w 7299977"/>
              <a:gd name="connsiteY49" fmla="*/ 2401012 h 6858000"/>
              <a:gd name="connsiteX50" fmla="*/ 1107453 w 7299977"/>
              <a:gd name="connsiteY50" fmla="*/ 2401012 h 6858000"/>
              <a:gd name="connsiteX51" fmla="*/ 991154 w 7299977"/>
              <a:gd name="connsiteY51" fmla="*/ 2326314 h 6858000"/>
              <a:gd name="connsiteX52" fmla="*/ 880671 w 7299977"/>
              <a:gd name="connsiteY52" fmla="*/ 2191146 h 6858000"/>
              <a:gd name="connsiteX53" fmla="*/ 491072 w 7299977"/>
              <a:gd name="connsiteY53" fmla="*/ 1974165 h 6858000"/>
              <a:gd name="connsiteX54" fmla="*/ 421293 w 7299977"/>
              <a:gd name="connsiteY54" fmla="*/ 1892353 h 6858000"/>
              <a:gd name="connsiteX55" fmla="*/ 1531941 w 7299977"/>
              <a:gd name="connsiteY55" fmla="*/ 2208931 h 6858000"/>
              <a:gd name="connsiteX56" fmla="*/ 1188861 w 7299977"/>
              <a:gd name="connsiteY56" fmla="*/ 2077320 h 6858000"/>
              <a:gd name="connsiteX57" fmla="*/ 1421458 w 7299977"/>
              <a:gd name="connsiteY57" fmla="*/ 2102219 h 6858000"/>
              <a:gd name="connsiteX58" fmla="*/ 1549386 w 7299977"/>
              <a:gd name="connsiteY58" fmla="*/ 2013292 h 6858000"/>
              <a:gd name="connsiteX59" fmla="*/ 1549386 w 7299977"/>
              <a:gd name="connsiteY59" fmla="*/ 1984836 h 6858000"/>
              <a:gd name="connsiteX60" fmla="*/ 1453440 w 7299977"/>
              <a:gd name="connsiteY60" fmla="*/ 1903025 h 6858000"/>
              <a:gd name="connsiteX61" fmla="*/ 1398198 w 7299977"/>
              <a:gd name="connsiteY61" fmla="*/ 1849668 h 6858000"/>
              <a:gd name="connsiteX62" fmla="*/ 1247011 w 7299977"/>
              <a:gd name="connsiteY62" fmla="*/ 1657587 h 6858000"/>
              <a:gd name="connsiteX63" fmla="*/ 1354586 w 7299977"/>
              <a:gd name="connsiteY63" fmla="*/ 1636245 h 6858000"/>
              <a:gd name="connsiteX64" fmla="*/ 1395290 w 7299977"/>
              <a:gd name="connsiteY64" fmla="*/ 1597117 h 6858000"/>
              <a:gd name="connsiteX65" fmla="*/ 1366216 w 7299977"/>
              <a:gd name="connsiteY65" fmla="*/ 1540204 h 6858000"/>
              <a:gd name="connsiteX66" fmla="*/ 1031858 w 7299977"/>
              <a:gd name="connsiteY66" fmla="*/ 1365909 h 6858000"/>
              <a:gd name="connsiteX67" fmla="*/ 1005692 w 7299977"/>
              <a:gd name="connsiteY67" fmla="*/ 1230741 h 6858000"/>
              <a:gd name="connsiteX68" fmla="*/ 1069655 w 7299977"/>
              <a:gd name="connsiteY68" fmla="*/ 1209399 h 6858000"/>
              <a:gd name="connsiteX69" fmla="*/ 1142342 w 7299977"/>
              <a:gd name="connsiteY69" fmla="*/ 1220069 h 6858000"/>
              <a:gd name="connsiteX70" fmla="*/ 1084193 w 7299977"/>
              <a:gd name="connsiteY70" fmla="*/ 1113358 h 6858000"/>
              <a:gd name="connsiteX71" fmla="*/ 848689 w 7299977"/>
              <a:gd name="connsiteY71" fmla="*/ 1006647 h 6858000"/>
              <a:gd name="connsiteX72" fmla="*/ 805077 w 7299977"/>
              <a:gd name="connsiteY72" fmla="*/ 949734 h 6858000"/>
              <a:gd name="connsiteX73" fmla="*/ 863226 w 7299977"/>
              <a:gd name="connsiteY73" fmla="*/ 921277 h 6858000"/>
              <a:gd name="connsiteX74" fmla="*/ 906838 w 7299977"/>
              <a:gd name="connsiteY74" fmla="*/ 910606 h 6858000"/>
              <a:gd name="connsiteX75" fmla="*/ 5527 w 7299977"/>
              <a:gd name="connsiteY75" fmla="*/ 465975 h 6858000"/>
              <a:gd name="connsiteX76" fmla="*/ 209049 w 7299977"/>
              <a:gd name="connsiteY76" fmla="*/ 462417 h 6858000"/>
              <a:gd name="connsiteX77" fmla="*/ 409664 w 7299977"/>
              <a:gd name="connsiteY77" fmla="*/ 533558 h 6858000"/>
              <a:gd name="connsiteX78" fmla="*/ 621908 w 7299977"/>
              <a:gd name="connsiteY78" fmla="*/ 522887 h 6858000"/>
              <a:gd name="connsiteX79" fmla="*/ 822522 w 7299977"/>
              <a:gd name="connsiteY79" fmla="*/ 558458 h 6858000"/>
              <a:gd name="connsiteX80" fmla="*/ 996969 w 7299977"/>
              <a:gd name="connsiteY80" fmla="*/ 558458 h 6858000"/>
              <a:gd name="connsiteX81" fmla="*/ 834151 w 7299977"/>
              <a:gd name="connsiteY81" fmla="*/ 505101 h 6858000"/>
              <a:gd name="connsiteX82" fmla="*/ 773095 w 7299977"/>
              <a:gd name="connsiteY82" fmla="*/ 416176 h 6858000"/>
              <a:gd name="connsiteX83" fmla="*/ 793447 w 7299977"/>
              <a:gd name="connsiteY83" fmla="*/ 334364 h 6858000"/>
              <a:gd name="connsiteX84" fmla="*/ 860319 w 7299977"/>
              <a:gd name="connsiteY84" fmla="*/ 359262 h 6858000"/>
              <a:gd name="connsiteX85" fmla="*/ 938820 w 7299977"/>
              <a:gd name="connsiteY85" fmla="*/ 451747 h 6858000"/>
              <a:gd name="connsiteX86" fmla="*/ 956265 w 7299977"/>
              <a:gd name="connsiteY86" fmla="*/ 394834 h 6858000"/>
              <a:gd name="connsiteX87" fmla="*/ 1002784 w 7299977"/>
              <a:gd name="connsiteY87" fmla="*/ 352148 h 6858000"/>
              <a:gd name="connsiteX88" fmla="*/ 1270270 w 7299977"/>
              <a:gd name="connsiteY88" fmla="*/ 373491 h 6858000"/>
              <a:gd name="connsiteX89" fmla="*/ 1092915 w 7299977"/>
              <a:gd name="connsiteY89" fmla="*/ 192082 h 6858000"/>
              <a:gd name="connsiteX90" fmla="*/ 979525 w 7299977"/>
              <a:gd name="connsiteY90" fmla="*/ 163625 h 6858000"/>
              <a:gd name="connsiteX91" fmla="*/ 953358 w 7299977"/>
              <a:gd name="connsiteY91" fmla="*/ 88927 h 6858000"/>
              <a:gd name="connsiteX92" fmla="*/ 1005692 w 7299977"/>
              <a:gd name="connsiteY92" fmla="*/ 71141 h 6858000"/>
              <a:gd name="connsiteX93" fmla="*/ 1267362 w 7299977"/>
              <a:gd name="connsiteY93" fmla="*/ 135168 h 6858000"/>
              <a:gd name="connsiteX94" fmla="*/ 1310975 w 7299977"/>
              <a:gd name="connsiteY94" fmla="*/ 110269 h 6858000"/>
              <a:gd name="connsiteX95" fmla="*/ 1008599 w 7299977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7299977" h="6858000">
                <a:moveTo>
                  <a:pt x="1008599" y="0"/>
                </a:moveTo>
                <a:lnTo>
                  <a:pt x="4420653" y="0"/>
                </a:lnTo>
                <a:lnTo>
                  <a:pt x="5511704" y="0"/>
                </a:lnTo>
                <a:lnTo>
                  <a:pt x="7299977" y="0"/>
                </a:lnTo>
                <a:lnTo>
                  <a:pt x="7299977" y="6858000"/>
                </a:lnTo>
                <a:lnTo>
                  <a:pt x="5511704" y="6858000"/>
                </a:lnTo>
                <a:lnTo>
                  <a:pt x="4420653" y="6858000"/>
                </a:lnTo>
                <a:lnTo>
                  <a:pt x="1592997" y="6858000"/>
                </a:lnTo>
                <a:cubicBezTo>
                  <a:pt x="1473792" y="6786859"/>
                  <a:pt x="1360401" y="6701489"/>
                  <a:pt x="1232473" y="6658805"/>
                </a:cubicBezTo>
                <a:cubicBezTo>
                  <a:pt x="1145250" y="6630349"/>
                  <a:pt x="1060933" y="6580550"/>
                  <a:pt x="1075471" y="6431153"/>
                </a:cubicBezTo>
                <a:cubicBezTo>
                  <a:pt x="1078378" y="6388469"/>
                  <a:pt x="1055118" y="6356456"/>
                  <a:pt x="1020229" y="6367127"/>
                </a:cubicBezTo>
                <a:cubicBezTo>
                  <a:pt x="953358" y="6388469"/>
                  <a:pt x="921375" y="6327999"/>
                  <a:pt x="883579" y="6281757"/>
                </a:cubicBezTo>
                <a:cubicBezTo>
                  <a:pt x="816707" y="6199945"/>
                  <a:pt x="752743" y="6114575"/>
                  <a:pt x="645167" y="6100347"/>
                </a:cubicBezTo>
                <a:cubicBezTo>
                  <a:pt x="665519" y="6036320"/>
                  <a:pt x="700408" y="6043434"/>
                  <a:pt x="732391" y="6057663"/>
                </a:cubicBezTo>
                <a:cubicBezTo>
                  <a:pt x="816707" y="6093234"/>
                  <a:pt x="901023" y="6132361"/>
                  <a:pt x="985339" y="6167932"/>
                </a:cubicBezTo>
                <a:cubicBezTo>
                  <a:pt x="1040581" y="6189274"/>
                  <a:pt x="1095822" y="6221287"/>
                  <a:pt x="1168509" y="6196388"/>
                </a:cubicBezTo>
                <a:cubicBezTo>
                  <a:pt x="1104545" y="6068335"/>
                  <a:pt x="996969" y="6043434"/>
                  <a:pt x="909746" y="6004307"/>
                </a:cubicBezTo>
                <a:cubicBezTo>
                  <a:pt x="802169" y="5954508"/>
                  <a:pt x="738206" y="5862025"/>
                  <a:pt x="659704" y="5755314"/>
                </a:cubicBezTo>
                <a:cubicBezTo>
                  <a:pt x="738206" y="5726858"/>
                  <a:pt x="787632" y="5805112"/>
                  <a:pt x="851597" y="5801555"/>
                </a:cubicBezTo>
                <a:cubicBezTo>
                  <a:pt x="854504" y="5790884"/>
                  <a:pt x="860319" y="5769542"/>
                  <a:pt x="860319" y="5769542"/>
                </a:cubicBezTo>
                <a:cubicBezTo>
                  <a:pt x="755650" y="5712629"/>
                  <a:pt x="709132" y="5605917"/>
                  <a:pt x="691686" y="5474306"/>
                </a:cubicBezTo>
                <a:cubicBezTo>
                  <a:pt x="685872" y="5406721"/>
                  <a:pt x="648075" y="5385379"/>
                  <a:pt x="610278" y="5353367"/>
                </a:cubicBezTo>
                <a:cubicBezTo>
                  <a:pt x="482350" y="5243097"/>
                  <a:pt x="345700" y="5143500"/>
                  <a:pt x="238123" y="4994104"/>
                </a:cubicBezTo>
                <a:cubicBezTo>
                  <a:pt x="363144" y="5011889"/>
                  <a:pt x="461997" y="5111487"/>
                  <a:pt x="592833" y="5154171"/>
                </a:cubicBezTo>
                <a:cubicBezTo>
                  <a:pt x="488165" y="4990547"/>
                  <a:pt x="351514" y="4905177"/>
                  <a:pt x="226494" y="4805580"/>
                </a:cubicBezTo>
                <a:cubicBezTo>
                  <a:pt x="168344" y="4759339"/>
                  <a:pt x="116011" y="4702425"/>
                  <a:pt x="49139" y="4677526"/>
                </a:cubicBezTo>
                <a:cubicBezTo>
                  <a:pt x="25879" y="4670412"/>
                  <a:pt x="-14826" y="4652628"/>
                  <a:pt x="5527" y="4602828"/>
                </a:cubicBezTo>
                <a:cubicBezTo>
                  <a:pt x="22972" y="4560144"/>
                  <a:pt x="54954" y="4574373"/>
                  <a:pt x="84029" y="4585042"/>
                </a:cubicBezTo>
                <a:cubicBezTo>
                  <a:pt x="153807" y="4613499"/>
                  <a:pt x="229401" y="4613499"/>
                  <a:pt x="325347" y="4613499"/>
                </a:cubicBezTo>
                <a:cubicBezTo>
                  <a:pt x="243939" y="4478331"/>
                  <a:pt x="95658" y="4521016"/>
                  <a:pt x="25879" y="4378734"/>
                </a:cubicBezTo>
                <a:cubicBezTo>
                  <a:pt x="113103" y="4353835"/>
                  <a:pt x="179975" y="4403633"/>
                  <a:pt x="249753" y="4414305"/>
                </a:cubicBezTo>
                <a:cubicBezTo>
                  <a:pt x="313718" y="4424975"/>
                  <a:pt x="328254" y="4400076"/>
                  <a:pt x="313718" y="4321821"/>
                </a:cubicBezTo>
                <a:cubicBezTo>
                  <a:pt x="290458" y="4200882"/>
                  <a:pt x="325347" y="4140411"/>
                  <a:pt x="418386" y="4172424"/>
                </a:cubicBezTo>
                <a:cubicBezTo>
                  <a:pt x="505609" y="4204438"/>
                  <a:pt x="514332" y="4158196"/>
                  <a:pt x="491072" y="4090612"/>
                </a:cubicBezTo>
                <a:cubicBezTo>
                  <a:pt x="456183" y="3991015"/>
                  <a:pt x="493979" y="3912759"/>
                  <a:pt x="520147" y="3827390"/>
                </a:cubicBezTo>
                <a:cubicBezTo>
                  <a:pt x="560851" y="3699337"/>
                  <a:pt x="543407" y="3635309"/>
                  <a:pt x="459090" y="3539269"/>
                </a:cubicBezTo>
                <a:cubicBezTo>
                  <a:pt x="409664" y="3485914"/>
                  <a:pt x="360236" y="3439672"/>
                  <a:pt x="290458" y="3393429"/>
                </a:cubicBezTo>
                <a:cubicBezTo>
                  <a:pt x="450368" y="3368530"/>
                  <a:pt x="284643" y="3283162"/>
                  <a:pt x="339884" y="3229805"/>
                </a:cubicBezTo>
                <a:cubicBezTo>
                  <a:pt x="453275" y="3208463"/>
                  <a:pt x="543407" y="3379202"/>
                  <a:pt x="697501" y="3329402"/>
                </a:cubicBezTo>
                <a:cubicBezTo>
                  <a:pt x="511425" y="3183563"/>
                  <a:pt x="302087" y="3137322"/>
                  <a:pt x="165437" y="2941684"/>
                </a:cubicBezTo>
                <a:cubicBezTo>
                  <a:pt x="197419" y="2899000"/>
                  <a:pt x="229401" y="2941684"/>
                  <a:pt x="255568" y="2923898"/>
                </a:cubicBezTo>
                <a:cubicBezTo>
                  <a:pt x="255568" y="2913227"/>
                  <a:pt x="560851" y="2980812"/>
                  <a:pt x="578296" y="2703362"/>
                </a:cubicBezTo>
                <a:cubicBezTo>
                  <a:pt x="584111" y="2703362"/>
                  <a:pt x="589926" y="2703362"/>
                  <a:pt x="595740" y="2692689"/>
                </a:cubicBezTo>
                <a:cubicBezTo>
                  <a:pt x="627722" y="2653563"/>
                  <a:pt x="598648" y="2561080"/>
                  <a:pt x="650982" y="2553965"/>
                </a:cubicBezTo>
                <a:cubicBezTo>
                  <a:pt x="709132" y="2546851"/>
                  <a:pt x="764373" y="2514837"/>
                  <a:pt x="825429" y="2532623"/>
                </a:cubicBezTo>
                <a:cubicBezTo>
                  <a:pt x="871949" y="2546851"/>
                  <a:pt x="921375" y="2564636"/>
                  <a:pt x="970802" y="2564636"/>
                </a:cubicBezTo>
                <a:cubicBezTo>
                  <a:pt x="1023136" y="2564636"/>
                  <a:pt x="1095822" y="2685576"/>
                  <a:pt x="1127805" y="2525509"/>
                </a:cubicBezTo>
                <a:cubicBezTo>
                  <a:pt x="1127805" y="2518395"/>
                  <a:pt x="1217936" y="2536181"/>
                  <a:pt x="1267362" y="2543294"/>
                </a:cubicBezTo>
                <a:cubicBezTo>
                  <a:pt x="1308067" y="2550408"/>
                  <a:pt x="1357494" y="2582422"/>
                  <a:pt x="1386568" y="2518395"/>
                </a:cubicBezTo>
                <a:cubicBezTo>
                  <a:pt x="1401105" y="2479267"/>
                  <a:pt x="1331326" y="2408126"/>
                  <a:pt x="1270270" y="2401012"/>
                </a:cubicBezTo>
                <a:cubicBezTo>
                  <a:pt x="1215029" y="2393898"/>
                  <a:pt x="1159787" y="2386784"/>
                  <a:pt x="1107453" y="2401012"/>
                </a:cubicBezTo>
                <a:cubicBezTo>
                  <a:pt x="1043489" y="2418796"/>
                  <a:pt x="1008599" y="2390340"/>
                  <a:pt x="991154" y="2326314"/>
                </a:cubicBezTo>
                <a:cubicBezTo>
                  <a:pt x="970802" y="2258731"/>
                  <a:pt x="933005" y="2223159"/>
                  <a:pt x="880671" y="2191146"/>
                </a:cubicBezTo>
                <a:cubicBezTo>
                  <a:pt x="752743" y="2112891"/>
                  <a:pt x="630630" y="2020407"/>
                  <a:pt x="491072" y="1974165"/>
                </a:cubicBezTo>
                <a:cubicBezTo>
                  <a:pt x="464905" y="1967051"/>
                  <a:pt x="432923" y="1952823"/>
                  <a:pt x="421293" y="1892353"/>
                </a:cubicBezTo>
                <a:cubicBezTo>
                  <a:pt x="799262" y="1984836"/>
                  <a:pt x="1142342" y="2223159"/>
                  <a:pt x="1531941" y="2208931"/>
                </a:cubicBezTo>
                <a:cubicBezTo>
                  <a:pt x="1427272" y="2134233"/>
                  <a:pt x="1302252" y="2130676"/>
                  <a:pt x="1188861" y="2077320"/>
                </a:cubicBezTo>
                <a:cubicBezTo>
                  <a:pt x="1270270" y="2038192"/>
                  <a:pt x="1345864" y="2080877"/>
                  <a:pt x="1421458" y="2102219"/>
                </a:cubicBezTo>
                <a:cubicBezTo>
                  <a:pt x="1485422" y="2120004"/>
                  <a:pt x="1543571" y="2123562"/>
                  <a:pt x="1549386" y="2013292"/>
                </a:cubicBezTo>
                <a:cubicBezTo>
                  <a:pt x="1549386" y="2002622"/>
                  <a:pt x="1549386" y="1995507"/>
                  <a:pt x="1549386" y="1984836"/>
                </a:cubicBezTo>
                <a:cubicBezTo>
                  <a:pt x="1526126" y="1938595"/>
                  <a:pt x="1494144" y="1917252"/>
                  <a:pt x="1453440" y="1903025"/>
                </a:cubicBezTo>
                <a:cubicBezTo>
                  <a:pt x="1430180" y="1895910"/>
                  <a:pt x="1398198" y="1881683"/>
                  <a:pt x="1398198" y="1849668"/>
                </a:cubicBezTo>
                <a:cubicBezTo>
                  <a:pt x="1401105" y="1728729"/>
                  <a:pt x="1322604" y="1693158"/>
                  <a:pt x="1247011" y="1657587"/>
                </a:cubicBezTo>
                <a:cubicBezTo>
                  <a:pt x="1287715" y="1597117"/>
                  <a:pt x="1322604" y="1639802"/>
                  <a:pt x="1354586" y="1636245"/>
                </a:cubicBezTo>
                <a:cubicBezTo>
                  <a:pt x="1374939" y="1632688"/>
                  <a:pt x="1395290" y="1629132"/>
                  <a:pt x="1395290" y="1597117"/>
                </a:cubicBezTo>
                <a:cubicBezTo>
                  <a:pt x="1395290" y="1572219"/>
                  <a:pt x="1386568" y="1540204"/>
                  <a:pt x="1366216" y="1540204"/>
                </a:cubicBezTo>
                <a:cubicBezTo>
                  <a:pt x="1238288" y="1536647"/>
                  <a:pt x="1165601" y="1365909"/>
                  <a:pt x="1031858" y="1365909"/>
                </a:cubicBezTo>
                <a:cubicBezTo>
                  <a:pt x="950450" y="1365909"/>
                  <a:pt x="1072563" y="1269868"/>
                  <a:pt x="1005692" y="1230741"/>
                </a:cubicBezTo>
                <a:cubicBezTo>
                  <a:pt x="991154" y="1220069"/>
                  <a:pt x="1046396" y="1205842"/>
                  <a:pt x="1069655" y="1209399"/>
                </a:cubicBezTo>
                <a:cubicBezTo>
                  <a:pt x="1092915" y="1212955"/>
                  <a:pt x="1113268" y="1237855"/>
                  <a:pt x="1142342" y="1220069"/>
                </a:cubicBezTo>
                <a:cubicBezTo>
                  <a:pt x="1156879" y="1156043"/>
                  <a:pt x="1119082" y="1131144"/>
                  <a:pt x="1084193" y="1113358"/>
                </a:cubicBezTo>
                <a:cubicBezTo>
                  <a:pt x="1008599" y="1070674"/>
                  <a:pt x="933005" y="1020875"/>
                  <a:pt x="848689" y="1006647"/>
                </a:cubicBezTo>
                <a:cubicBezTo>
                  <a:pt x="819615" y="1003089"/>
                  <a:pt x="802169" y="985305"/>
                  <a:pt x="805077" y="949734"/>
                </a:cubicBezTo>
                <a:cubicBezTo>
                  <a:pt x="810892" y="903491"/>
                  <a:pt x="839967" y="917720"/>
                  <a:pt x="863226" y="921277"/>
                </a:cubicBezTo>
                <a:cubicBezTo>
                  <a:pt x="877764" y="924835"/>
                  <a:pt x="892301" y="935506"/>
                  <a:pt x="906838" y="910606"/>
                </a:cubicBezTo>
                <a:cubicBezTo>
                  <a:pt x="566666" y="658055"/>
                  <a:pt x="386404" y="672284"/>
                  <a:pt x="5527" y="465975"/>
                </a:cubicBezTo>
                <a:cubicBezTo>
                  <a:pt x="89843" y="426847"/>
                  <a:pt x="150900" y="455303"/>
                  <a:pt x="209049" y="462417"/>
                </a:cubicBezTo>
                <a:cubicBezTo>
                  <a:pt x="354422" y="480203"/>
                  <a:pt x="264290" y="512216"/>
                  <a:pt x="409664" y="533558"/>
                </a:cubicBezTo>
                <a:cubicBezTo>
                  <a:pt x="479443" y="544229"/>
                  <a:pt x="543407" y="579800"/>
                  <a:pt x="621908" y="522887"/>
                </a:cubicBezTo>
                <a:cubicBezTo>
                  <a:pt x="674242" y="483759"/>
                  <a:pt x="758558" y="526444"/>
                  <a:pt x="822522" y="558458"/>
                </a:cubicBezTo>
                <a:cubicBezTo>
                  <a:pt x="874856" y="586915"/>
                  <a:pt x="927190" y="594028"/>
                  <a:pt x="996969" y="558458"/>
                </a:cubicBezTo>
                <a:cubicBezTo>
                  <a:pt x="933005" y="537116"/>
                  <a:pt x="883579" y="519330"/>
                  <a:pt x="834151" y="505101"/>
                </a:cubicBezTo>
                <a:cubicBezTo>
                  <a:pt x="793447" y="494431"/>
                  <a:pt x="770187" y="469532"/>
                  <a:pt x="773095" y="416176"/>
                </a:cubicBezTo>
                <a:cubicBezTo>
                  <a:pt x="773095" y="387720"/>
                  <a:pt x="764373" y="348592"/>
                  <a:pt x="793447" y="334364"/>
                </a:cubicBezTo>
                <a:cubicBezTo>
                  <a:pt x="816707" y="320135"/>
                  <a:pt x="848689" y="334364"/>
                  <a:pt x="860319" y="359262"/>
                </a:cubicBezTo>
                <a:cubicBezTo>
                  <a:pt x="874856" y="405504"/>
                  <a:pt x="889393" y="448189"/>
                  <a:pt x="938820" y="451747"/>
                </a:cubicBezTo>
                <a:cubicBezTo>
                  <a:pt x="1005692" y="458860"/>
                  <a:pt x="967894" y="430405"/>
                  <a:pt x="956265" y="394834"/>
                </a:cubicBezTo>
                <a:cubicBezTo>
                  <a:pt x="944635" y="355706"/>
                  <a:pt x="979525" y="345034"/>
                  <a:pt x="1002784" y="352148"/>
                </a:cubicBezTo>
                <a:cubicBezTo>
                  <a:pt x="1090008" y="384162"/>
                  <a:pt x="1180139" y="327250"/>
                  <a:pt x="1270270" y="373491"/>
                </a:cubicBezTo>
                <a:cubicBezTo>
                  <a:pt x="1247011" y="259665"/>
                  <a:pt x="1197583" y="209867"/>
                  <a:pt x="1092915" y="192082"/>
                </a:cubicBezTo>
                <a:cubicBezTo>
                  <a:pt x="1055118" y="188525"/>
                  <a:pt x="1014414" y="195638"/>
                  <a:pt x="979525" y="163625"/>
                </a:cubicBezTo>
                <a:cubicBezTo>
                  <a:pt x="959172" y="145839"/>
                  <a:pt x="938820" y="124497"/>
                  <a:pt x="953358" y="88927"/>
                </a:cubicBezTo>
                <a:cubicBezTo>
                  <a:pt x="962080" y="64027"/>
                  <a:pt x="985339" y="64027"/>
                  <a:pt x="1005692" y="71141"/>
                </a:cubicBezTo>
                <a:cubicBezTo>
                  <a:pt x="1090008" y="110269"/>
                  <a:pt x="1180139" y="120941"/>
                  <a:pt x="1267362" y="135168"/>
                </a:cubicBezTo>
                <a:cubicBezTo>
                  <a:pt x="1281900" y="138725"/>
                  <a:pt x="1296437" y="145839"/>
                  <a:pt x="1310975" y="110269"/>
                </a:cubicBezTo>
                <a:cubicBezTo>
                  <a:pt x="1209214" y="78255"/>
                  <a:pt x="1110360" y="35571"/>
                  <a:pt x="1008599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3F59B5-F62D-E47C-31DE-4035975F5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749"/>
            <a:ext cx="4953001" cy="4726502"/>
          </a:xfrm>
        </p:spPr>
        <p:txBody>
          <a:bodyPr>
            <a:normAutofit/>
          </a:bodyPr>
          <a:lstStyle/>
          <a:p>
            <a:r>
              <a:rPr lang="ru-RU">
                <a:cs typeface="Calibri Light"/>
              </a:rPr>
              <a:t>Фотометрические каталоги</a:t>
            </a:r>
          </a:p>
          <a:p>
            <a:endParaRPr lang="ru-RU">
              <a:cs typeface="Calibri Light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901F69C-0792-90F2-5794-E88658A4F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6620" y="713313"/>
            <a:ext cx="4873478" cy="54313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>
                <a:cs typeface="Calibri"/>
              </a:rPr>
              <a:t>Каталоги, полученные из фотографий, содержат такие данные:</a:t>
            </a:r>
            <a:endParaRPr lang="en-US">
              <a:cs typeface="Calibri"/>
            </a:endParaRPr>
          </a:p>
          <a:p>
            <a:pPr lvl="1">
              <a:spcBef>
                <a:spcPts val="0"/>
              </a:spcBef>
            </a:pPr>
            <a:r>
              <a:rPr lang="ru-RU" sz="2800">
                <a:cs typeface="Calibri"/>
              </a:rPr>
              <a:t>Позицию на небесной сфере</a:t>
            </a:r>
            <a:endParaRPr lang="en-US" sz="2800">
              <a:cs typeface="Calibri"/>
            </a:endParaRPr>
          </a:p>
          <a:p>
            <a:pPr lvl="1">
              <a:spcBef>
                <a:spcPts val="0"/>
              </a:spcBef>
            </a:pPr>
            <a:r>
              <a:rPr lang="ru-RU" sz="2800">
                <a:cs typeface="Calibri"/>
              </a:rPr>
              <a:t>Яркость излучения источников</a:t>
            </a:r>
            <a:endParaRPr lang="en-US" sz="2800">
              <a:cs typeface="Calibri"/>
            </a:endParaRPr>
          </a:p>
          <a:p>
            <a:pPr lvl="1">
              <a:spcBef>
                <a:spcPts val="0"/>
              </a:spcBef>
            </a:pPr>
            <a:r>
              <a:rPr lang="ru-RU" sz="2800">
                <a:cs typeface="Calibri"/>
              </a:rPr>
              <a:t>Размеры</a:t>
            </a:r>
            <a:endParaRPr lang="en-US" sz="2800">
              <a:cs typeface="Calibri"/>
            </a:endParaRPr>
          </a:p>
          <a:p>
            <a:pPr lvl="1">
              <a:spcBef>
                <a:spcPts val="0"/>
              </a:spcBef>
            </a:pPr>
            <a:r>
              <a:rPr lang="ru-RU" sz="2800">
                <a:cs typeface="Calibri"/>
              </a:rPr>
              <a:t>Ошибки измерений</a:t>
            </a:r>
            <a:endParaRPr lang="en-US" sz="2800">
              <a:cs typeface="Calibri"/>
            </a:endParaRPr>
          </a:p>
          <a:p>
            <a:pPr lvl="1">
              <a:spcBef>
                <a:spcPts val="0"/>
              </a:spcBef>
            </a:pPr>
            <a:r>
              <a:rPr lang="ru-RU" sz="2800">
                <a:cs typeface="Calibri"/>
              </a:rPr>
              <a:t>И многие другие</a:t>
            </a:r>
          </a:p>
          <a:p>
            <a:pPr lvl="1">
              <a:spcBef>
                <a:spcPts val="0"/>
              </a:spcBef>
            </a:pPr>
            <a:r>
              <a:rPr lang="ru-RU" sz="2800">
                <a:cs typeface="Calibri"/>
              </a:rPr>
              <a:t>Пропуски данных</a:t>
            </a:r>
          </a:p>
          <a:p>
            <a:endParaRPr lang="ru-RU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572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4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6700F2-D19E-C675-BC88-F6895605C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ru-RU" sz="4100">
                <a:ea typeface="Calibri Light"/>
                <a:cs typeface="Calibri Light"/>
              </a:rPr>
              <a:t>Некоторая информация из области</a:t>
            </a:r>
            <a:endParaRPr lang="ru-RU" sz="410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284DE0-6C6B-1B7D-D00C-A3BC4C40D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536395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lang="ru-RU" sz="2600" b="1">
                <a:ea typeface="Calibri" panose="020F0502020204030204"/>
                <a:cs typeface="Calibri" panose="020F0502020204030204"/>
              </a:rPr>
              <a:t>Галактические координаты</a:t>
            </a:r>
          </a:p>
          <a:p>
            <a:pPr marL="0" indent="0">
              <a:buNone/>
            </a:pPr>
            <a:r>
              <a:rPr lang="ru-RU" sz="2600">
                <a:ea typeface="Calibri" panose="020F0502020204030204"/>
                <a:cs typeface="Calibri" panose="020F0502020204030204"/>
              </a:rPr>
              <a:t>Представляют из себя два числа (</a:t>
            </a:r>
            <a:r>
              <a:rPr lang="ru-RU" sz="2600" err="1">
                <a:ea typeface="Calibri" panose="020F0502020204030204"/>
                <a:cs typeface="Calibri" panose="020F0502020204030204"/>
              </a:rPr>
              <a:t>b,l</a:t>
            </a:r>
            <a:r>
              <a:rPr lang="ru-RU" sz="2600">
                <a:ea typeface="Calibri" panose="020F0502020204030204"/>
                <a:cs typeface="Calibri" panose="020F0502020204030204"/>
              </a:rPr>
              <a:t>), являющиеся угловыми координатами в сферической системе координат.</a:t>
            </a:r>
          </a:p>
          <a:p>
            <a:pPr marL="0" indent="0">
              <a:buNone/>
            </a:pPr>
            <a:endParaRPr lang="ru-RU" sz="260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ru-RU" sz="2600" b="1">
                <a:ea typeface="Calibri" panose="020F0502020204030204"/>
                <a:cs typeface="Calibri" panose="020F0502020204030204"/>
              </a:rPr>
              <a:t>Млечный путь</a:t>
            </a:r>
          </a:p>
          <a:p>
            <a:pPr marL="0" indent="0">
              <a:buNone/>
            </a:pPr>
            <a:r>
              <a:rPr lang="ru-RU" sz="2600">
                <a:ea typeface="Calibri" panose="020F0502020204030204"/>
                <a:cs typeface="Calibri" panose="020F0502020204030204"/>
              </a:rPr>
              <a:t>Плоскость нашей галактики интересна для изучения. Плотность объектов там высока</a:t>
            </a:r>
          </a:p>
          <a:p>
            <a:pPr marL="0" indent="0">
              <a:buNone/>
            </a:pPr>
            <a:r>
              <a:rPr lang="ru-RU" sz="2600">
                <a:ea typeface="Calibri" panose="020F0502020204030204"/>
                <a:cs typeface="Calibri" panose="020F0502020204030204"/>
              </a:rPr>
              <a:t>Пространство млечного пути ~ |b|&lt;20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CA2DFDDF-6A6A-B06E-A827-C47AE22B94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2" r="10621" b="3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14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2339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0A1E0707-4985-454B-ACE0-4855BB558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375C11-E0D5-4DED-D543-8F155AF9B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427" y="609599"/>
            <a:ext cx="3686174" cy="1322888"/>
          </a:xfrm>
        </p:spPr>
        <p:txBody>
          <a:bodyPr>
            <a:normAutofit/>
          </a:bodyPr>
          <a:lstStyle/>
          <a:p>
            <a:r>
              <a:rPr lang="ru-RU" sz="2400">
                <a:cs typeface="Calibri Light"/>
              </a:rPr>
              <a:t>Сопоставление  каталогов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E4D150-D50C-8589-C9F6-AEC290E5C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427" y="2194101"/>
            <a:ext cx="3543298" cy="397333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ru-RU" sz="1800">
                <a:cs typeface="Calibri" panose="020F0502020204030204"/>
              </a:rPr>
              <a:t>Из-за ошибки локализации в каталогах появляется проблема поиска соответствий между двумя каталогами.</a:t>
            </a:r>
            <a:endParaRPr lang="ru-RU" sz="1800">
              <a:ea typeface="Calibri"/>
              <a:cs typeface="Calibri" panose="020F0502020204030204"/>
            </a:endParaRPr>
          </a:p>
          <a:p>
            <a:pPr marL="0" indent="0">
              <a:buNone/>
            </a:pPr>
            <a:r>
              <a:rPr lang="ru-RU" sz="1800">
                <a:cs typeface="Calibri" panose="020F0502020204030204"/>
              </a:rPr>
              <a:t>Соответствие - пара объектов из двух каталогов, которые в действительности являются одним астрономическим телом.</a:t>
            </a:r>
            <a:endParaRPr lang="ru-RU" sz="1800">
              <a:ea typeface="Calibri"/>
              <a:cs typeface="Calibri" panose="020F0502020204030204"/>
            </a:endParaRPr>
          </a:p>
          <a:p>
            <a:pPr marL="0" indent="0">
              <a:buNone/>
            </a:pPr>
            <a:r>
              <a:rPr lang="ru-RU" sz="1800">
                <a:cs typeface="Calibri" panose="020F0502020204030204"/>
              </a:rPr>
              <a:t>Сопоставление каталогов - поиск для каждого объекта одного каталога пары из другого каталога. В общем случае пары может и не быть. Такой объект - бездомный (</a:t>
            </a:r>
            <a:r>
              <a:rPr lang="ru-RU" sz="1800" err="1">
                <a:cs typeface="Calibri" panose="020F0502020204030204"/>
              </a:rPr>
              <a:t>hostless</a:t>
            </a:r>
            <a:r>
              <a:rPr lang="ru-RU" sz="1800">
                <a:cs typeface="Calibri" panose="020F0502020204030204"/>
              </a:rPr>
              <a:t>)</a:t>
            </a:r>
          </a:p>
          <a:p>
            <a:pPr marL="0" indent="0">
              <a:buNone/>
            </a:pPr>
            <a:r>
              <a:rPr lang="ru-RU" sz="1800">
                <a:ea typeface="Calibri" panose="020F0502020204030204"/>
                <a:cs typeface="Calibri" panose="020F0502020204030204"/>
              </a:rPr>
              <a:t>Сопоставляют с оптическим каталогом</a:t>
            </a:r>
          </a:p>
        </p:txBody>
      </p:sp>
      <p:pic>
        <p:nvPicPr>
          <p:cNvPr id="12" name="Рисунок 12" descr="Изображение выглядит как звезда, зеленый, свет, ночь&#10;&#10;Автоматически созданное описание">
            <a:extLst>
              <a:ext uri="{FF2B5EF4-FFF2-40B4-BE49-F238E27FC236}">
                <a16:creationId xmlns:a16="http://schemas.microsoft.com/office/drawing/2014/main" id="{98125054-5DB2-CC59-4AD7-544A53A6B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138" y="1615239"/>
            <a:ext cx="2828925" cy="3627521"/>
          </a:xfrm>
          <a:prstGeom prst="rect">
            <a:avLst/>
          </a:prstGeom>
        </p:spPr>
      </p:pic>
      <p:pic>
        <p:nvPicPr>
          <p:cNvPr id="11" name="Рисунок 11" descr="Изображение выглядит как звезда, ночь, ночное небо&#10;&#10;Автоматически созданное описание">
            <a:extLst>
              <a:ext uri="{FF2B5EF4-FFF2-40B4-BE49-F238E27FC236}">
                <a16:creationId xmlns:a16="http://schemas.microsoft.com/office/drawing/2014/main" id="{3A0AC701-7FD0-8C43-0D34-618159D14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211" y="1618215"/>
            <a:ext cx="2828925" cy="362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2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E9672B-A923-86AF-0186-563E0FD88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Calibri Light"/>
              </a:rPr>
              <a:t>Нам интересны рентгеновские источники</a:t>
            </a:r>
            <a:endParaRPr lang="ru-RU" err="1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0A65FD-7E55-339C-A9AA-CCA43F68F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0081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>
                <a:cs typeface="Calibri"/>
              </a:rPr>
              <a:t>У них бывает много соседей из оптического диапазона</a:t>
            </a:r>
          </a:p>
          <a:p>
            <a:r>
              <a:rPr lang="ru-RU">
                <a:cs typeface="Calibri"/>
              </a:rPr>
              <a:t>Ошибка локализации у них на порядок выше</a:t>
            </a:r>
          </a:p>
        </p:txBody>
      </p:sp>
      <p:pic>
        <p:nvPicPr>
          <p:cNvPr id="4" name="Рисунок 4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B14C35F6-C125-D248-91C7-6875C0DC9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545" y="1825225"/>
            <a:ext cx="5760308" cy="419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90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Широкоэкранный</PresentationFormat>
  <Slides>46</Slides>
  <Notes>0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46</vt:i4>
      </vt:variant>
    </vt:vector>
  </HeadingPairs>
  <TitlesOfParts>
    <vt:vector size="47" baseType="lpstr">
      <vt:lpstr>Office Theme</vt:lpstr>
      <vt:lpstr>Исследование моделей машинного обучения для ассоциации космических объектов из различных спектральных диапазонов. </vt:lpstr>
      <vt:lpstr>План доклада </vt:lpstr>
      <vt:lpstr>Введение</vt:lpstr>
      <vt:lpstr>Астрономические объекты</vt:lpstr>
      <vt:lpstr>Различные типы данных телескопов</vt:lpstr>
      <vt:lpstr>Фотометрические каталоги </vt:lpstr>
      <vt:lpstr>Некоторая информация из области</vt:lpstr>
      <vt:lpstr>Сопоставление  каталогов</vt:lpstr>
      <vt:lpstr>Нам интересны рентгеновские источники</vt:lpstr>
      <vt:lpstr>Актуальность</vt:lpstr>
      <vt:lpstr>Актуальность</vt:lpstr>
      <vt:lpstr>Актуальность машинного обучения</vt:lpstr>
      <vt:lpstr>Постановка задачи</vt:lpstr>
      <vt:lpstr>Постановка задачи</vt:lpstr>
      <vt:lpstr>Декомпозиция на подзадачи</vt:lpstr>
      <vt:lpstr>Неформальная постановка задачи</vt:lpstr>
      <vt:lpstr>Обзор</vt:lpstr>
      <vt:lpstr>План обзора</vt:lpstr>
      <vt:lpstr>                                 Каталоги</vt:lpstr>
      <vt:lpstr>Каталоги</vt:lpstr>
      <vt:lpstr>Модель ближайшего соседа</vt:lpstr>
      <vt:lpstr>Преобразование вероятностей</vt:lpstr>
      <vt:lpstr>NWAY</vt:lpstr>
      <vt:lpstr>Методы машинного обучения</vt:lpstr>
      <vt:lpstr>Используемые метрики</vt:lpstr>
      <vt:lpstr>Hyperopt</vt:lpstr>
      <vt:lpstr>Построение решения</vt:lpstr>
      <vt:lpstr>План решения</vt:lpstr>
      <vt:lpstr>Подготовка выборки</vt:lpstr>
      <vt:lpstr>Подготовка выборки</vt:lpstr>
      <vt:lpstr>Генерация признаков</vt:lpstr>
      <vt:lpstr>Генерация признаков</vt:lpstr>
      <vt:lpstr>Полученная выборка</vt:lpstr>
      <vt:lpstr>Сетка для перебора параметров </vt:lpstr>
      <vt:lpstr>Перебор</vt:lpstr>
      <vt:lpstr>Конструирование моделей</vt:lpstr>
      <vt:lpstr>Конструирование моделей</vt:lpstr>
      <vt:lpstr>Результаты</vt:lpstr>
      <vt:lpstr>Результаты моделей с лучшими параметрами</vt:lpstr>
      <vt:lpstr>Precision Recall Curve для лучших моделей</vt:lpstr>
      <vt:lpstr>Метрика ROC_AUC для отождествления </vt:lpstr>
      <vt:lpstr>Метрика Precision09 для отождествления</vt:lpstr>
      <vt:lpstr>Соотнесенный каталог</vt:lpstr>
      <vt:lpstr>Выводы</vt:lpstr>
      <vt:lpstr>Выводы</vt:lpstr>
      <vt:lpstr>Используемые инструменты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revision>2</cp:revision>
  <dcterms:created xsi:type="dcterms:W3CDTF">2023-04-11T10:03:53Z</dcterms:created>
  <dcterms:modified xsi:type="dcterms:W3CDTF">2023-05-17T17:04:16Z</dcterms:modified>
</cp:coreProperties>
</file>